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6" r:id="rId2"/>
    <p:sldId id="280" r:id="rId3"/>
    <p:sldId id="327" r:id="rId4"/>
    <p:sldId id="307" r:id="rId5"/>
    <p:sldId id="326" r:id="rId6"/>
    <p:sldId id="325" r:id="rId7"/>
    <p:sldId id="314" r:id="rId8"/>
    <p:sldId id="311" r:id="rId9"/>
    <p:sldId id="297" r:id="rId10"/>
    <p:sldId id="315" r:id="rId11"/>
    <p:sldId id="332" r:id="rId12"/>
    <p:sldId id="310" r:id="rId13"/>
    <p:sldId id="316" r:id="rId14"/>
    <p:sldId id="317" r:id="rId15"/>
    <p:sldId id="328" r:id="rId16"/>
    <p:sldId id="334" r:id="rId17"/>
    <p:sldId id="335" r:id="rId18"/>
    <p:sldId id="329" r:id="rId19"/>
    <p:sldId id="330" r:id="rId20"/>
    <p:sldId id="331" r:id="rId21"/>
    <p:sldId id="333" r:id="rId22"/>
    <p:sldId id="337" r:id="rId23"/>
    <p:sldId id="336" r:id="rId24"/>
    <p:sldId id="319" r:id="rId25"/>
    <p:sldId id="320" r:id="rId26"/>
    <p:sldId id="322" r:id="rId27"/>
    <p:sldId id="282" r:id="rId28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ollins" initials="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721F0E"/>
    <a:srgbClr val="FFFFCC"/>
    <a:srgbClr val="00682F"/>
    <a:srgbClr val="65321B"/>
    <a:srgbClr val="FFCC99"/>
    <a:srgbClr val="347C4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787"/>
    <p:restoredTop sz="90929"/>
  </p:normalViewPr>
  <p:slideViewPr>
    <p:cSldViewPr>
      <p:cViewPr>
        <p:scale>
          <a:sx n="73" d="100"/>
          <a:sy n="73" d="100"/>
        </p:scale>
        <p:origin x="-2004" y="-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134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396BB45C-02E5-4A60-9612-7ECDFE43FFE3}" type="datetimeFigureOut">
              <a:rPr lang="en-US" smtClean="0"/>
              <a:t>7/1/2015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05396A3-71E3-4916-B1F9-F042BE2A52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225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96A3-71E3-4916-B1F9-F042BE2A526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79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this slide the strategy that Mark was looking for?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96A3-71E3-4916-B1F9-F042BE2A526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823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this slide the strategy that Mark was looking for?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96A3-71E3-4916-B1F9-F042BE2A526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261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this slide the strategy that Mark was looking for?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96A3-71E3-4916-B1F9-F042BE2A526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337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Bullet 2 seems out of place.  Not connecting to why use BS&amp;S</a:t>
            </a:r>
          </a:p>
          <a:p>
            <a:r>
              <a:rPr lang="en-US" dirty="0" smtClean="0"/>
              <a:t>Another level of tech support? Is this for MH?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96A3-71E3-4916-B1F9-F042BE2A526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601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would remove “as we know it”. Until this has some time to bake nothing from the old way will change.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96A3-71E3-4916-B1F9-F042BE2A526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357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BS&amp;S enhanced the MH</a:t>
            </a:r>
            <a:r>
              <a:rPr lang="en-US" baseline="0" dirty="0" smtClean="0"/>
              <a:t> project? If Yes then it should be called that on the title slide.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Is this the old presentation?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96A3-71E3-4916-B1F9-F042BE2A526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016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Marketing plan?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96A3-71E3-4916-B1F9-F042BE2A526A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00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Jan1 – what</a:t>
            </a:r>
            <a:r>
              <a:rPr lang="en-US" baseline="0" dirty="0" smtClean="0"/>
              <a:t> happens on this date?</a:t>
            </a:r>
          </a:p>
          <a:p>
            <a:endParaRPr lang="en-US" baseline="0" dirty="0" smtClean="0"/>
          </a:p>
          <a:p>
            <a:r>
              <a:rPr lang="en-US" baseline="0" dirty="0" smtClean="0"/>
              <a:t>Rollout of training?</a:t>
            </a:r>
          </a:p>
          <a:p>
            <a:endParaRPr lang="en-US" baseline="0" dirty="0" smtClean="0"/>
          </a:p>
          <a:p>
            <a:r>
              <a:rPr lang="en-US" baseline="0" dirty="0" smtClean="0"/>
              <a:t>Flotillas can start offering?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96A3-71E3-4916-B1F9-F042BE2A526A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574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914400"/>
            <a:ext cx="7467600" cy="1143000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altLang="en-US" dirty="0" smtClean="0"/>
              <a:t>Click to edit Master title style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09800"/>
            <a:ext cx="7391400" cy="9144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altLang="en-US" dirty="0" smtClean="0"/>
              <a:t>Click to edit Master subtitle style</a:t>
            </a:r>
            <a:endParaRPr lang="en-US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838966-3ECF-4E45-9027-C6FBC96E267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F865E-10AB-4D6C-8F1E-A4A42262252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350" y="228600"/>
            <a:ext cx="18478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3911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065DE-AE3B-49F5-8E4F-96F7E6CCAAD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3E235-CE0C-482D-B201-03EA9B66F80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01C80-F89B-4C56-A0F0-BB49D7176FA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24000"/>
            <a:ext cx="35433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524000"/>
            <a:ext cx="35433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868FA-F8D2-443B-829B-F516F4463CF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D59BB-0BA5-4DA7-9276-48DA297EDFB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9A04C-BDB1-46D5-A2AB-942852E37F6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9E4D6-6DB3-475B-9F73-3597F93F57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D9DCD-2C33-42AE-8C2C-32EF028FE81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3667A-2AFD-4C05-B129-9C980F9AF0D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662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524000"/>
            <a:ext cx="7239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A05C219-8B46-4410-9CFC-B8D72FC4040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opauxiliary.com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1.doc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support.bookshout.com/" TargetMode="External"/><Relationship Id="rId2" Type="http://schemas.openxmlformats.org/officeDocument/2006/relationships/hyperlink" Target="http://www.cgaux.org/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467600" cy="1143000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-Books:  Reaching the incremental boater market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09800"/>
            <a:ext cx="7391400" cy="1143000"/>
          </a:xfrm>
        </p:spPr>
        <p:txBody>
          <a:bodyPr/>
          <a:lstStyle/>
          <a:p>
            <a:r>
              <a:rPr lang="en-US" sz="2400" dirty="0" smtClean="0">
                <a:solidFill>
                  <a:srgbClr val="FFFF00"/>
                </a:solidFill>
              </a:rPr>
              <a:t>McGraw-Hill / USCG Auxiliary</a:t>
            </a: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>Seamanship Seminar Series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4572000"/>
            <a:ext cx="23198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>
              <a:solidFill>
                <a:schemeClr val="accent1">
                  <a:lumMod val="10000"/>
                  <a:lumOff val="90000"/>
                </a:schemeClr>
              </a:solidFill>
            </a:endParaRPr>
          </a:p>
          <a:p>
            <a:endParaRPr lang="en-US" b="1" dirty="0" smtClean="0">
              <a:solidFill>
                <a:schemeClr val="accent1">
                  <a:lumMod val="10000"/>
                  <a:lumOff val="9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10000"/>
                    <a:lumOff val="90000"/>
                  </a:schemeClr>
                </a:solidFill>
              </a:rPr>
              <a:t>21 March 2015</a:t>
            </a:r>
            <a:endParaRPr lang="en-US" b="1" dirty="0">
              <a:solidFill>
                <a:schemeClr val="accent1">
                  <a:lumMod val="10000"/>
                  <a:lumOff val="90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E4D6-6DB3-475B-9F73-3597F93F5770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 u="sng" kern="0" dirty="0" smtClean="0"/>
              <a:t>Meatiest content selected</a:t>
            </a:r>
            <a:endParaRPr lang="en-US" sz="3200" b="1" i="1" u="sng" kern="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1430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286000" lvl="5" indent="0" algn="ctr">
              <a:buFontTx/>
              <a:buNone/>
            </a:pPr>
            <a:endParaRPr lang="en-US" sz="1200" kern="0" dirty="0" smtClean="0"/>
          </a:p>
          <a:p>
            <a:pPr>
              <a:lnSpc>
                <a:spcPct val="150000"/>
              </a:lnSpc>
            </a:pPr>
            <a:r>
              <a:rPr lang="en-US" sz="2400" kern="0" dirty="0" smtClean="0"/>
              <a:t>Inland Boating</a:t>
            </a:r>
          </a:p>
          <a:p>
            <a:pPr>
              <a:lnSpc>
                <a:spcPct val="150000"/>
              </a:lnSpc>
            </a:pPr>
            <a:r>
              <a:rPr lang="en-US" sz="2400" kern="0" dirty="0" smtClean="0"/>
              <a:t>Boating Safety</a:t>
            </a:r>
          </a:p>
          <a:p>
            <a:pPr>
              <a:lnSpc>
                <a:spcPct val="150000"/>
              </a:lnSpc>
            </a:pPr>
            <a:r>
              <a:rPr lang="en-US" sz="2400" kern="0" dirty="0" smtClean="0"/>
              <a:t>Powering Your Boat</a:t>
            </a:r>
          </a:p>
          <a:p>
            <a:pPr>
              <a:lnSpc>
                <a:spcPct val="150000"/>
              </a:lnSpc>
            </a:pPr>
            <a:r>
              <a:rPr lang="en-US" sz="2400" kern="0" dirty="0" smtClean="0"/>
              <a:t>Lines and Knots for Your Boat</a:t>
            </a:r>
          </a:p>
          <a:p>
            <a:pPr>
              <a:lnSpc>
                <a:spcPct val="150000"/>
              </a:lnSpc>
            </a:pPr>
            <a:r>
              <a:rPr lang="en-US" sz="2400" kern="0" dirty="0" smtClean="0"/>
              <a:t>Weather and Your Boat</a:t>
            </a:r>
          </a:p>
          <a:p>
            <a:r>
              <a:rPr lang="en-US" sz="2400" kern="0" dirty="0" smtClean="0"/>
              <a:t>Your Boat’s Radio</a:t>
            </a:r>
            <a:endParaRPr lang="en-US" sz="2400" kern="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5068798"/>
            <a:ext cx="7010400" cy="120032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Navigation excluded – </a:t>
            </a:r>
          </a:p>
          <a:p>
            <a:pPr algn="ctr"/>
            <a:r>
              <a:rPr lang="en-US" b="1" dirty="0" smtClean="0"/>
              <a:t>covered now by </a:t>
            </a:r>
            <a:r>
              <a:rPr lang="en-US" b="1" i="1" dirty="0" smtClean="0"/>
              <a:t>Weekend Navigator, </a:t>
            </a:r>
          </a:p>
          <a:p>
            <a:pPr algn="ctr"/>
            <a:r>
              <a:rPr lang="en-US" b="1" dirty="0" smtClean="0"/>
              <a:t>and soon by </a:t>
            </a:r>
            <a:r>
              <a:rPr lang="en-US" b="1" i="1" dirty="0" smtClean="0"/>
              <a:t>Modern Marine Navigation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7727004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59A9E4D6-6DB3-475B-9F73-3597F93F5770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914400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 u="sng" kern="0" dirty="0" smtClean="0"/>
              <a:t>What about BS&amp;S?</a:t>
            </a:r>
            <a:r>
              <a:rPr lang="en-US" b="1" kern="0" dirty="0" smtClean="0"/>
              <a:t> </a:t>
            </a:r>
            <a:endParaRPr lang="en-US" b="1" kern="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9050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The present BS&amp;S, with the </a:t>
            </a:r>
            <a:br>
              <a:rPr lang="en-US" kern="0" dirty="0" smtClean="0"/>
            </a:br>
            <a:r>
              <a:rPr lang="en-US" kern="0" dirty="0" smtClean="0"/>
              <a:t>printed textbook, may continue </a:t>
            </a:r>
          </a:p>
          <a:p>
            <a:pPr marL="0" indent="0">
              <a:buNone/>
            </a:pPr>
            <a:r>
              <a:rPr lang="en-US" kern="0" dirty="0" smtClean="0"/>
              <a:t>to be taught as is. </a:t>
            </a:r>
          </a:p>
          <a:p>
            <a:pPr marL="0" indent="0">
              <a:buNone/>
            </a:pPr>
            <a:endParaRPr lang="en-US" kern="0" dirty="0"/>
          </a:p>
          <a:p>
            <a:pPr marL="0" indent="0" algn="ctr">
              <a:buNone/>
            </a:pPr>
            <a:r>
              <a:rPr lang="en-US" kern="0" dirty="0" smtClean="0"/>
              <a:t>NO CHANGE</a:t>
            </a:r>
          </a:p>
          <a:p>
            <a:endParaRPr lang="en-US" b="1" kern="0" dirty="0" smtClean="0"/>
          </a:p>
          <a:p>
            <a:pPr marL="0" indent="0">
              <a:buFontTx/>
              <a:buNone/>
            </a:pPr>
            <a:endParaRPr lang="en-US" b="1" kern="0" dirty="0"/>
          </a:p>
        </p:txBody>
      </p:sp>
    </p:spTree>
    <p:extLst>
      <p:ext uri="{BB962C8B-B14F-4D97-AF65-F5344CB8AC3E}">
        <p14:creationId xmlns:p14="http://schemas.microsoft.com/office/powerpoint/2010/main" val="1052329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E4D6-6DB3-475B-9F73-3597F93F5770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 u="sng" kern="0" dirty="0" smtClean="0"/>
              <a:t>How does it work?</a:t>
            </a:r>
            <a:endParaRPr lang="en-US" sz="3200" b="1" i="1" u="sng" kern="0" dirty="0"/>
          </a:p>
        </p:txBody>
      </p:sp>
      <p:sp>
        <p:nvSpPr>
          <p:cNvPr id="7" name="TextBox 6"/>
          <p:cNvSpPr txBox="1"/>
          <p:nvPr/>
        </p:nvSpPr>
        <p:spPr>
          <a:xfrm>
            <a:off x="762001" y="1752600"/>
            <a:ext cx="73151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Flotilla decides to offer Seminar(s)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Selects dates and venues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Establishes fees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Promotes seminars – use team approach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Order e-Book codes from AUXCEN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Receives codes within a day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Codes do not expire</a:t>
            </a:r>
            <a:endParaRPr lang="en-US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Email code to student after payment made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Student opens a free BookShout account, enters code and views/downloads e-Book to their own device (e.g., PC, MAC, e-reader, smart phone)</a:t>
            </a:r>
          </a:p>
        </p:txBody>
      </p:sp>
    </p:spTree>
    <p:extLst>
      <p:ext uri="{BB962C8B-B14F-4D97-AF65-F5344CB8AC3E}">
        <p14:creationId xmlns:p14="http://schemas.microsoft.com/office/powerpoint/2010/main" val="3387259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E4D6-6DB3-475B-9F73-3597F93F5770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 u="sng" kern="0" dirty="0" smtClean="0"/>
              <a:t>Financials</a:t>
            </a:r>
            <a:endParaRPr lang="en-US" sz="3200" b="1" i="1" u="sng" kern="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Students receive a code for each </a:t>
            </a:r>
          </a:p>
          <a:p>
            <a:pPr marL="0" indent="0">
              <a:buNone/>
            </a:pPr>
            <a:r>
              <a:rPr lang="en-US" kern="0" dirty="0" smtClean="0"/>
              <a:t>   chapter instead of a textbook</a:t>
            </a:r>
          </a:p>
          <a:p>
            <a:r>
              <a:rPr lang="en-US" kern="0" dirty="0" smtClean="0"/>
              <a:t>Codes are used to access e-Book</a:t>
            </a:r>
          </a:p>
          <a:p>
            <a:r>
              <a:rPr lang="en-US" kern="0" dirty="0" smtClean="0"/>
              <a:t>Flotilla pays $4.95 per code for an e-Book </a:t>
            </a:r>
          </a:p>
          <a:p>
            <a:r>
              <a:rPr lang="en-US" kern="0" dirty="0" smtClean="0"/>
              <a:t>Flotilla may charge students as appropriate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9807282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E4D6-6DB3-475B-9F73-3597F93F5770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 u="sng" kern="0" dirty="0" smtClean="0"/>
              <a:t>Example Seminar Financials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5240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Flotilla has 10 students</a:t>
            </a:r>
          </a:p>
          <a:p>
            <a:r>
              <a:rPr lang="en-US" kern="0" dirty="0" smtClean="0"/>
              <a:t>Flotilla charges student $20</a:t>
            </a:r>
          </a:p>
          <a:p>
            <a:r>
              <a:rPr lang="en-US" kern="0" dirty="0" smtClean="0"/>
              <a:t>Flotilla purchases 10 codes @ $4.95 </a:t>
            </a:r>
          </a:p>
          <a:p>
            <a:r>
              <a:rPr lang="en-US" kern="0" dirty="0" smtClean="0"/>
              <a:t>e-Book total costs</a:t>
            </a:r>
            <a:br>
              <a:rPr lang="en-US" kern="0" dirty="0" smtClean="0"/>
            </a:br>
            <a:r>
              <a:rPr lang="en-US" kern="0" dirty="0" smtClean="0"/>
              <a:t> </a:t>
            </a:r>
            <a:r>
              <a:rPr lang="en-US" i="1" kern="0" dirty="0" smtClean="0"/>
              <a:t>10 X $4.95</a:t>
            </a:r>
            <a:r>
              <a:rPr lang="en-US" kern="0" dirty="0" smtClean="0"/>
              <a:t> = </a:t>
            </a:r>
            <a:r>
              <a:rPr lang="en-US" i="1" kern="0" dirty="0" smtClean="0"/>
              <a:t>$49.50</a:t>
            </a:r>
            <a:endParaRPr lang="en-US" kern="0" dirty="0" smtClean="0"/>
          </a:p>
          <a:p>
            <a:r>
              <a:rPr lang="en-US" kern="0" dirty="0" smtClean="0"/>
              <a:t>Seminar </a:t>
            </a:r>
            <a:r>
              <a:rPr lang="en-US" kern="0" dirty="0"/>
              <a:t>revenue</a:t>
            </a:r>
            <a:r>
              <a:rPr lang="en-US" kern="0" dirty="0" smtClean="0"/>
              <a:t>: 10 </a:t>
            </a:r>
            <a:r>
              <a:rPr lang="en-US" kern="0" dirty="0"/>
              <a:t>X $20 = $200</a:t>
            </a:r>
          </a:p>
          <a:p>
            <a:r>
              <a:rPr lang="en-US" kern="0" dirty="0"/>
              <a:t>Net revenue to flotilla = </a:t>
            </a:r>
            <a:r>
              <a:rPr lang="en-US" b="1" i="1" kern="0" dirty="0"/>
              <a:t>$150.50</a:t>
            </a:r>
          </a:p>
          <a:p>
            <a:endParaRPr lang="en-US" b="1" i="1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0586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E4D6-6DB3-475B-9F73-3597F93F5770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685800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 u="sng" kern="0" dirty="0" smtClean="0"/>
              <a:t>Ordering e-Book Codes</a:t>
            </a:r>
            <a:endParaRPr lang="en-US" sz="3200" b="1" i="1" u="sng" kern="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lvl="0" indent="-514350">
              <a:buFont typeface="+mj-lt"/>
              <a:buAutoNum type="arabicPeriod"/>
            </a:pPr>
            <a:r>
              <a:rPr lang="en-US" dirty="0"/>
              <a:t>Go </a:t>
            </a:r>
            <a:r>
              <a:rPr lang="en-US" dirty="0" smtClean="0"/>
              <a:t>to AUXCEN </a:t>
            </a:r>
            <a:r>
              <a:rPr lang="en-US" u="sng" dirty="0">
                <a:hlinkClick r:id="rId2"/>
              </a:rPr>
              <a:t>www.shopauxiliary.com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Click on </a:t>
            </a:r>
            <a:r>
              <a:rPr lang="en-US" i="1" dirty="0"/>
              <a:t>“District Online Members Store</a:t>
            </a:r>
            <a:r>
              <a:rPr lang="en-US" i="1" dirty="0" smtClean="0"/>
              <a:t>”</a:t>
            </a:r>
            <a:endParaRPr lang="en-US" i="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Sign in </a:t>
            </a:r>
            <a:r>
              <a:rPr lang="en-US" dirty="0" smtClean="0"/>
              <a:t>or </a:t>
            </a:r>
            <a:r>
              <a:rPr lang="en-US" dirty="0"/>
              <a:t>c</a:t>
            </a:r>
            <a:r>
              <a:rPr lang="en-US" dirty="0" smtClean="0"/>
              <a:t>reate </a:t>
            </a:r>
            <a:r>
              <a:rPr lang="en-US" dirty="0"/>
              <a:t>an </a:t>
            </a:r>
            <a:r>
              <a:rPr lang="en-US" dirty="0" smtClean="0"/>
              <a:t>account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Under “Public </a:t>
            </a:r>
            <a:r>
              <a:rPr lang="en-US" dirty="0"/>
              <a:t>Education” </a:t>
            </a:r>
            <a:r>
              <a:rPr lang="en-US" dirty="0" smtClean="0"/>
              <a:t>select </a:t>
            </a:r>
          </a:p>
          <a:p>
            <a:pPr marL="400050" lvl="1" indent="0">
              <a:buNone/>
            </a:pPr>
            <a:r>
              <a:rPr lang="en-US" sz="3200" i="1" dirty="0" smtClean="0"/>
              <a:t>“e-Books </a:t>
            </a:r>
            <a:r>
              <a:rPr lang="en-US" sz="3200" i="1" dirty="0"/>
              <a:t>– Seamanship Seminar Series”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Choose the </a:t>
            </a:r>
            <a:r>
              <a:rPr lang="en-US" dirty="0" smtClean="0"/>
              <a:t>Chapter(s) </a:t>
            </a:r>
            <a:r>
              <a:rPr lang="en-US" dirty="0"/>
              <a:t>and </a:t>
            </a:r>
            <a:r>
              <a:rPr lang="en-US" dirty="0" smtClean="0"/>
              <a:t>quantity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6492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E4D6-6DB3-475B-9F73-3597F93F5770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1666875"/>
            <a:ext cx="7820025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51439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E4D6-6DB3-475B-9F73-3597F93F5770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13" y="1109663"/>
            <a:ext cx="6962775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2"/>
          <p:cNvSpPr txBox="1">
            <a:spLocks/>
          </p:cNvSpPr>
          <p:nvPr/>
        </p:nvSpPr>
        <p:spPr>
          <a:xfrm>
            <a:off x="685800" y="228600"/>
            <a:ext cx="69342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 u="sng" kern="0" dirty="0" smtClean="0"/>
              <a:t>AUXCEN – e-Books for SSS</a:t>
            </a:r>
            <a:endParaRPr lang="en-US" sz="3200" kern="0" dirty="0"/>
          </a:p>
        </p:txBody>
      </p:sp>
    </p:spTree>
    <p:extLst>
      <p:ext uri="{BB962C8B-B14F-4D97-AF65-F5344CB8AC3E}">
        <p14:creationId xmlns:p14="http://schemas.microsoft.com/office/powerpoint/2010/main" val="32900383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6934200" cy="1143000"/>
          </a:xfrm>
        </p:spPr>
        <p:txBody>
          <a:bodyPr/>
          <a:lstStyle/>
          <a:p>
            <a:r>
              <a:rPr lang="en-US" sz="3200" b="1" i="1" u="sng" dirty="0"/>
              <a:t>Ordering e-Book </a:t>
            </a:r>
            <a:r>
              <a:rPr lang="en-US" sz="3200" b="1" i="1" u="sng" dirty="0" smtClean="0"/>
              <a:t>Codes (cont’d)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4495800"/>
          </a:xfrm>
        </p:spPr>
        <p:txBody>
          <a:bodyPr/>
          <a:lstStyle/>
          <a:p>
            <a:pPr marL="514350" lvl="0" indent="-514350">
              <a:buFont typeface="+mj-lt"/>
              <a:buAutoNum type="arabicPeriod" startAt="6"/>
            </a:pPr>
            <a:r>
              <a:rPr lang="en-US" dirty="0"/>
              <a:t>Proceed to </a:t>
            </a:r>
            <a:r>
              <a:rPr lang="en-US" dirty="0" smtClean="0"/>
              <a:t>Checkout - for </a:t>
            </a:r>
            <a:r>
              <a:rPr lang="en-US" dirty="0"/>
              <a:t>Shipping Method, choose </a:t>
            </a:r>
            <a:r>
              <a:rPr lang="en-US" i="1" dirty="0"/>
              <a:t>Ship to (your address</a:t>
            </a:r>
            <a:r>
              <a:rPr lang="en-US" i="1" dirty="0" smtClean="0"/>
              <a:t>)</a:t>
            </a:r>
            <a:endParaRPr lang="en-US" i="1" dirty="0"/>
          </a:p>
          <a:p>
            <a:pPr marL="514350" lvl="0" indent="-514350">
              <a:buFont typeface="+mj-lt"/>
              <a:buAutoNum type="arabicPeriod" startAt="6"/>
            </a:pPr>
            <a:r>
              <a:rPr lang="en-US" dirty="0"/>
              <a:t>Keep email confirmation </a:t>
            </a:r>
            <a:r>
              <a:rPr lang="en-US" dirty="0" smtClean="0"/>
              <a:t>for reimbursement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en-US" dirty="0" smtClean="0"/>
              <a:t>Receive email </a:t>
            </a:r>
            <a:r>
              <a:rPr lang="en-US" dirty="0"/>
              <a:t>within a day that links </a:t>
            </a:r>
            <a:r>
              <a:rPr lang="en-US" dirty="0" smtClean="0"/>
              <a:t>to AUXCEN with hyperlinks </a:t>
            </a:r>
            <a:r>
              <a:rPr lang="en-US" dirty="0"/>
              <a:t>with the </a:t>
            </a:r>
            <a:r>
              <a:rPr lang="en-US" dirty="0" smtClean="0"/>
              <a:t>codes.  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en-US" dirty="0" smtClean="0"/>
              <a:t>Print </a:t>
            </a:r>
            <a:r>
              <a:rPr lang="en-US" dirty="0"/>
              <a:t>page and/or cut and paste hyperlinks to a </a:t>
            </a:r>
            <a:r>
              <a:rPr lang="en-US" dirty="0" smtClean="0"/>
              <a:t>file for safe keeping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E4D6-6DB3-475B-9F73-3597F93F5770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37725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u="sng" dirty="0" smtClean="0"/>
              <a:t>Code Administration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2133600"/>
          </a:xfrm>
        </p:spPr>
        <p:txBody>
          <a:bodyPr/>
          <a:lstStyle/>
          <a:p>
            <a:r>
              <a:rPr lang="en-US" dirty="0" smtClean="0"/>
              <a:t>Hyperlinks (codes) are assets</a:t>
            </a:r>
          </a:p>
          <a:p>
            <a:pPr marL="457200" lvl="1" indent="0">
              <a:buNone/>
            </a:pPr>
            <a:r>
              <a:rPr lang="en-US" sz="2000" dirty="0"/>
              <a:t>https://bookshout.com/mhp-bss13?code=NNNNNNNNN1</a:t>
            </a:r>
            <a:endParaRPr lang="en-US" sz="2000" dirty="0" smtClean="0"/>
          </a:p>
          <a:p>
            <a:r>
              <a:rPr lang="en-US" dirty="0" smtClean="0"/>
              <a:t>Need to be tracked and managed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E235-CE0C-482D-B201-03EA9B66F80A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235242"/>
              </p:ext>
            </p:extLst>
          </p:nvPr>
        </p:nvGraphicFramePr>
        <p:xfrm>
          <a:off x="228600" y="4343400"/>
          <a:ext cx="9220814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Document" r:id="rId4" imgW="8385568" imgH="1387366" progId="Word.Document.12">
                  <p:embed/>
                </p:oleObj>
              </mc:Choice>
              <mc:Fallback>
                <p:oleObj name="Document" r:id="rId4" imgW="8385568" imgH="138736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" y="4343400"/>
                        <a:ext cx="9220814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8600" y="3343870"/>
            <a:ext cx="30700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Order No: </a:t>
            </a:r>
            <a:r>
              <a:rPr lang="en-US" sz="1800" dirty="0"/>
              <a:t>xxxxx</a:t>
            </a:r>
          </a:p>
          <a:p>
            <a:r>
              <a:rPr lang="en-US" sz="1800" b="1" dirty="0" smtClean="0"/>
              <a:t>e-Book: </a:t>
            </a:r>
            <a:r>
              <a:rPr lang="en-US" sz="1800" dirty="0" smtClean="0"/>
              <a:t>BS&amp;S Ch 13</a:t>
            </a:r>
          </a:p>
          <a:p>
            <a:r>
              <a:rPr lang="en-US" sz="1800" b="1" dirty="0" smtClean="0"/>
              <a:t>Date Received: </a:t>
            </a:r>
            <a:r>
              <a:rPr lang="en-US" sz="1800" dirty="0" smtClean="0"/>
              <a:t>16Mar2015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399823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7239000" cy="4876800"/>
          </a:xfrm>
        </p:spPr>
        <p:txBody>
          <a:bodyPr/>
          <a:lstStyle/>
          <a:p>
            <a:pPr marL="0" indent="0">
              <a:buNone/>
            </a:pPr>
            <a:r>
              <a:rPr lang="en-US" b="1" i="1" u="sng" dirty="0" smtClean="0"/>
              <a:t>Seamanship  Seminar  Series</a:t>
            </a:r>
            <a:r>
              <a:rPr lang="en-US" sz="2700" b="1" i="1" dirty="0">
                <a:solidFill>
                  <a:srgbClr val="FF0000"/>
                </a:solidFill>
              </a:rPr>
              <a:t/>
            </a:r>
            <a:br>
              <a:rPr lang="en-US" sz="2700" b="1" i="1" dirty="0">
                <a:solidFill>
                  <a:srgbClr val="FF0000"/>
                </a:solidFill>
              </a:rPr>
            </a:br>
            <a:endParaRPr lang="en-US" sz="2700" dirty="0" smtClean="0"/>
          </a:p>
          <a:p>
            <a:r>
              <a:rPr lang="en-US" sz="2700" dirty="0" smtClean="0"/>
              <a:t>What is it?</a:t>
            </a:r>
          </a:p>
          <a:p>
            <a:r>
              <a:rPr lang="en-US" sz="2700" dirty="0" smtClean="0"/>
              <a:t>What </a:t>
            </a:r>
            <a:r>
              <a:rPr lang="en-US" sz="2700" dirty="0"/>
              <a:t>is the </a:t>
            </a:r>
            <a:r>
              <a:rPr lang="en-US" sz="2700" dirty="0" smtClean="0"/>
              <a:t>strategy?</a:t>
            </a:r>
          </a:p>
          <a:p>
            <a:r>
              <a:rPr lang="en-US" sz="2700" dirty="0" smtClean="0"/>
              <a:t>What is needed?</a:t>
            </a:r>
          </a:p>
          <a:p>
            <a:r>
              <a:rPr lang="en-US" sz="2700" dirty="0" smtClean="0"/>
              <a:t>Why BS&amp;S content?</a:t>
            </a:r>
          </a:p>
          <a:p>
            <a:r>
              <a:rPr lang="en-US" sz="2700" dirty="0" smtClean="0"/>
              <a:t>How does it work?</a:t>
            </a:r>
            <a:br>
              <a:rPr lang="en-US" sz="2700" dirty="0" smtClean="0"/>
            </a:br>
            <a:endParaRPr lang="en-US" sz="2700" b="1" dirty="0" smtClean="0">
              <a:solidFill>
                <a:srgbClr val="FF0000"/>
              </a:solidFill>
            </a:endParaRPr>
          </a:p>
          <a:p>
            <a:endParaRPr lang="en-US" sz="2700" b="1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27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E235-CE0C-482D-B201-03EA9B66F80A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pic>
        <p:nvPicPr>
          <p:cNvPr id="1026" name="Picture 2" descr="http://samplesofbusinessplans.net/wp-content/uploads/2013/05/business-pla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636" y="3200401"/>
            <a:ext cx="4347282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0490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u="sng" dirty="0" smtClean="0"/>
              <a:t>Assigning Codes to Students</a:t>
            </a:r>
            <a:endParaRPr lang="en-US" sz="32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Collect payment </a:t>
            </a:r>
            <a:r>
              <a:rPr lang="en-US" sz="2400" dirty="0" smtClean="0"/>
              <a:t>from </a:t>
            </a:r>
            <a:r>
              <a:rPr lang="en-US" sz="2400" dirty="0"/>
              <a:t>student </a:t>
            </a:r>
            <a:endParaRPr lang="en-US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Prepare </a:t>
            </a:r>
            <a:r>
              <a:rPr lang="en-US" sz="2400" dirty="0"/>
              <a:t>an individual email to each student after payment from the student is </a:t>
            </a:r>
            <a:r>
              <a:rPr lang="en-US" sz="2400" dirty="0" smtClean="0"/>
              <a:t>received </a:t>
            </a:r>
            <a:endParaRPr lang="en-US" sz="2400" dirty="0"/>
          </a:p>
          <a:p>
            <a:pPr marL="857250" lvl="1" indent="-457200"/>
            <a:r>
              <a:rPr lang="en-US" sz="2400" dirty="0" smtClean="0"/>
              <a:t>Attach the </a:t>
            </a:r>
            <a:r>
              <a:rPr lang="en-US" sz="2400" dirty="0"/>
              <a:t>Student Guide </a:t>
            </a:r>
            <a:endParaRPr lang="en-US" sz="2400" dirty="0" smtClean="0"/>
          </a:p>
          <a:p>
            <a:pPr marL="857250" lvl="1" indent="-457200"/>
            <a:r>
              <a:rPr lang="en-US" sz="2400" dirty="0" smtClean="0"/>
              <a:t>Include hyperlink assigned</a:t>
            </a:r>
            <a:r>
              <a:rPr lang="en-US" sz="2400" dirty="0"/>
              <a:t> </a:t>
            </a:r>
            <a:r>
              <a:rPr lang="en-US" sz="2400" dirty="0" smtClean="0"/>
              <a:t>to that student</a:t>
            </a:r>
            <a:endParaRPr lang="en-US" sz="2400" dirty="0"/>
          </a:p>
          <a:p>
            <a:pPr marL="857250" lvl="1" indent="-457200"/>
            <a:r>
              <a:rPr lang="en-US" sz="2400" dirty="0" smtClean="0"/>
              <a:t>Include class logistics and contact information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Record </a:t>
            </a:r>
            <a:r>
              <a:rPr lang="en-US" sz="2400" dirty="0"/>
              <a:t>hyperlink assignment in code tracking </a:t>
            </a:r>
            <a:r>
              <a:rPr lang="en-US" sz="2400" dirty="0" smtClean="0"/>
              <a:t>table</a:t>
            </a:r>
            <a:endParaRPr lang="en-US" sz="2400" dirty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Send message to student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E235-CE0C-482D-B201-03EA9B66F80A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99833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6629400" cy="1143000"/>
          </a:xfrm>
        </p:spPr>
        <p:txBody>
          <a:bodyPr/>
          <a:lstStyle/>
          <a:p>
            <a:r>
              <a:rPr lang="en-US" sz="3200" b="1" i="1" u="sng" dirty="0" smtClean="0"/>
              <a:t>Student Accesses e-Book</a:t>
            </a:r>
            <a:endParaRPr lang="en-US" sz="32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924800" cy="3124200"/>
          </a:xfrm>
        </p:spPr>
        <p:txBody>
          <a:bodyPr/>
          <a:lstStyle/>
          <a:p>
            <a:r>
              <a:rPr lang="en-US" dirty="0" smtClean="0"/>
              <a:t>Establish BookShout account</a:t>
            </a:r>
          </a:p>
          <a:p>
            <a:pPr lvl="1"/>
            <a:r>
              <a:rPr lang="en-US" dirty="0" smtClean="0"/>
              <a:t>www.BookShout.com</a:t>
            </a:r>
          </a:p>
          <a:p>
            <a:r>
              <a:rPr lang="en-US" dirty="0" smtClean="0"/>
              <a:t>Hyperlink is automatically entered</a:t>
            </a:r>
          </a:p>
          <a:p>
            <a:r>
              <a:rPr lang="en-US" dirty="0" smtClean="0"/>
              <a:t>Read on </a:t>
            </a:r>
            <a:r>
              <a:rPr lang="en-US" dirty="0" err="1" smtClean="0"/>
              <a:t>BookShout</a:t>
            </a:r>
            <a:r>
              <a:rPr lang="en-US" dirty="0"/>
              <a:t> </a:t>
            </a:r>
            <a:r>
              <a:rPr lang="en-US" dirty="0" smtClean="0"/>
              <a:t>reader or </a:t>
            </a:r>
            <a:r>
              <a:rPr lang="en-US" dirty="0"/>
              <a:t>d</a:t>
            </a:r>
            <a:r>
              <a:rPr lang="en-US" dirty="0" smtClean="0"/>
              <a:t>ownload to device of choice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E235-CE0C-482D-B201-03EA9B66F80A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17" y="0"/>
            <a:ext cx="9144000" cy="659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02321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467600" cy="1143000"/>
          </a:xfrm>
        </p:spPr>
        <p:txBody>
          <a:bodyPr/>
          <a:lstStyle/>
          <a:p>
            <a:r>
              <a:rPr lang="en-US" sz="3200" b="1" i="1" u="sng" dirty="0" smtClean="0"/>
              <a:t>Student Accesses e-Book (cont’d)</a:t>
            </a:r>
            <a:endParaRPr lang="en-US" sz="32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82" y="1752600"/>
            <a:ext cx="8389917" cy="3124200"/>
          </a:xfrm>
        </p:spPr>
        <p:txBody>
          <a:bodyPr/>
          <a:lstStyle/>
          <a:p>
            <a:r>
              <a:rPr lang="en-US" sz="2400" dirty="0" smtClean="0"/>
              <a:t>Access e-Book while logged into </a:t>
            </a:r>
          </a:p>
          <a:p>
            <a:pPr marL="396875" indent="-55563">
              <a:buNone/>
            </a:pPr>
            <a:r>
              <a:rPr lang="en-US" sz="2400" dirty="0" err="1" smtClean="0"/>
              <a:t>BookShout</a:t>
            </a:r>
            <a:r>
              <a:rPr lang="en-US" sz="2400" dirty="0" smtClean="0"/>
              <a:t> using </a:t>
            </a:r>
            <a:r>
              <a:rPr lang="en-US" sz="2400" dirty="0" err="1" smtClean="0"/>
              <a:t>BookShout</a:t>
            </a:r>
            <a:r>
              <a:rPr lang="en-US" sz="2400" dirty="0" smtClean="0"/>
              <a:t> reader</a:t>
            </a:r>
          </a:p>
          <a:p>
            <a:pPr lvl="1"/>
            <a:r>
              <a:rPr lang="en-US" sz="2400" dirty="0" smtClean="0"/>
              <a:t>Applicable to PC or Mac</a:t>
            </a:r>
          </a:p>
          <a:p>
            <a:pPr lvl="1"/>
            <a:r>
              <a:rPr lang="en-US" sz="2400" dirty="0" smtClean="0"/>
              <a:t>Requires connection to Internet</a:t>
            </a:r>
          </a:p>
          <a:p>
            <a:r>
              <a:rPr lang="en-US" sz="2400" dirty="0" smtClean="0"/>
              <a:t>Download e-Book to device supporting </a:t>
            </a:r>
            <a:r>
              <a:rPr lang="en-US" sz="2400" dirty="0" err="1" smtClean="0"/>
              <a:t>BookShout</a:t>
            </a:r>
            <a:r>
              <a:rPr lang="en-US" sz="2400" dirty="0" smtClean="0"/>
              <a:t> APP</a:t>
            </a:r>
          </a:p>
          <a:p>
            <a:pPr lvl="1"/>
            <a:r>
              <a:rPr lang="en-US" sz="2400" dirty="0" smtClean="0"/>
              <a:t>iOS (Apple mobile devices e.g., iPhone, iPad)</a:t>
            </a:r>
          </a:p>
          <a:p>
            <a:pPr lvl="1"/>
            <a:r>
              <a:rPr lang="en-US" sz="2400" dirty="0" smtClean="0"/>
              <a:t>Android (e.g., smartphones, tablets)</a:t>
            </a:r>
          </a:p>
          <a:p>
            <a:pPr lvl="1"/>
            <a:r>
              <a:rPr lang="en-US" sz="2400" dirty="0" smtClean="0"/>
              <a:t>Kindle Fire</a:t>
            </a:r>
          </a:p>
          <a:p>
            <a:pPr lvl="1"/>
            <a:r>
              <a:rPr lang="en-US" sz="2400" dirty="0" smtClean="0"/>
              <a:t>Nook</a:t>
            </a:r>
          </a:p>
          <a:p>
            <a:pPr lvl="1"/>
            <a:r>
              <a:rPr lang="en-US" sz="2400" dirty="0" smtClean="0"/>
              <a:t>Up to 5 downloads permitted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E235-CE0C-482D-B201-03EA9B66F80A}" type="slidenum">
              <a:rPr lang="en-US" altLang="en-US" smtClean="0"/>
              <a:pPr/>
              <a:t>22</a:t>
            </a:fld>
            <a:endParaRPr lang="en-US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17" y="0"/>
            <a:ext cx="9144000" cy="659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80930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u="sng" dirty="0" smtClean="0"/>
              <a:t>AuxData</a:t>
            </a:r>
            <a:endParaRPr lang="en-US" sz="32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6934200" cy="4495800"/>
          </a:xfrm>
        </p:spPr>
        <p:txBody>
          <a:bodyPr/>
          <a:lstStyle/>
          <a:p>
            <a:r>
              <a:rPr lang="en-US" dirty="0" smtClean="0"/>
              <a:t>Use PE Mission Code “Other” (14G) when completing 7030s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E235-CE0C-482D-B201-03EA9B66F80A}" type="slidenum">
              <a:rPr lang="en-US" altLang="en-US" smtClean="0"/>
              <a:pPr/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11122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E4D6-6DB3-475B-9F73-3597F93F5770}" type="slidenum">
              <a:rPr lang="en-US" altLang="en-US" smtClean="0"/>
              <a:pPr/>
              <a:t>24</a:t>
            </a:fld>
            <a:endParaRPr lang="en-US" alt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685800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 u="sng" kern="0" dirty="0" smtClean="0"/>
              <a:t>Support</a:t>
            </a:r>
            <a:endParaRPr lang="en-US" sz="3200" b="1" i="1" u="sng" kern="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 smtClean="0"/>
              <a:t>Instructor Guide </a:t>
            </a:r>
          </a:p>
          <a:p>
            <a:r>
              <a:rPr lang="en-US" sz="2800" kern="0" dirty="0" smtClean="0"/>
              <a:t>Student Guide </a:t>
            </a:r>
          </a:p>
          <a:p>
            <a:r>
              <a:rPr lang="en-US" sz="2800" kern="0" dirty="0" smtClean="0"/>
              <a:t>Auxiliary Help</a:t>
            </a:r>
          </a:p>
          <a:p>
            <a:pPr lvl="1"/>
            <a:r>
              <a:rPr lang="en-US" sz="2400" kern="0" dirty="0" smtClean="0"/>
              <a:t>Forward questions via the Chain to DSO-PE </a:t>
            </a:r>
          </a:p>
          <a:p>
            <a:pPr lvl="1"/>
            <a:r>
              <a:rPr lang="en-US" sz="2400" kern="0" dirty="0" smtClean="0"/>
              <a:t>National </a:t>
            </a:r>
            <a:r>
              <a:rPr lang="en-US" sz="2400" kern="0" dirty="0"/>
              <a:t>Help </a:t>
            </a:r>
            <a:r>
              <a:rPr lang="en-US" sz="2400" kern="0" dirty="0" smtClean="0"/>
              <a:t>Desk at </a:t>
            </a:r>
            <a:r>
              <a:rPr lang="en-US" sz="2400" kern="0" dirty="0" smtClean="0">
                <a:hlinkClick r:id="rId2"/>
              </a:rPr>
              <a:t>www.cgaux.org</a:t>
            </a:r>
            <a:r>
              <a:rPr lang="en-US" sz="2400" kern="0" dirty="0" smtClean="0"/>
              <a:t> </a:t>
            </a:r>
          </a:p>
          <a:p>
            <a:r>
              <a:rPr lang="en-US" sz="2800" kern="0" dirty="0" err="1" smtClean="0"/>
              <a:t>BookShout</a:t>
            </a:r>
            <a:r>
              <a:rPr lang="en-US" sz="2800" kern="0" dirty="0" smtClean="0"/>
              <a:t> Help</a:t>
            </a:r>
          </a:p>
          <a:p>
            <a:pPr lvl="1"/>
            <a:r>
              <a:rPr lang="en-US" sz="2400" kern="0" dirty="0" smtClean="0"/>
              <a:t>Robust support at </a:t>
            </a:r>
            <a:r>
              <a:rPr lang="en-US" sz="2400" u="sng" dirty="0">
                <a:hlinkClick r:id="rId3"/>
              </a:rPr>
              <a:t>http://</a:t>
            </a:r>
            <a:r>
              <a:rPr lang="en-US" sz="2400" u="sng" dirty="0" smtClean="0">
                <a:hlinkClick r:id="rId3"/>
              </a:rPr>
              <a:t>support.bookshout.com</a:t>
            </a:r>
            <a:r>
              <a:rPr lang="en-US" sz="2400" u="sng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58330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E4D6-6DB3-475B-9F73-3597F93F5770}" type="slidenum">
              <a:rPr lang="en-US" altLang="en-US" smtClean="0"/>
              <a:pPr/>
              <a:t>25</a:t>
            </a:fld>
            <a:endParaRPr lang="en-US" alt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 u="sng" kern="0" dirty="0" smtClean="0"/>
              <a:t>Support continued</a:t>
            </a:r>
            <a:endParaRPr lang="en-US" sz="3200" i="1" u="sng" kern="0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1430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b="1" kern="0" dirty="0" smtClean="0"/>
              <a:t>FAQs – </a:t>
            </a:r>
            <a:r>
              <a:rPr lang="en-US" sz="2800" kern="0" dirty="0" smtClean="0"/>
              <a:t>Auxiliary-specific issues – in preparation</a:t>
            </a:r>
          </a:p>
          <a:p>
            <a:r>
              <a:rPr lang="en-US" sz="2800" b="1" kern="0" dirty="0" smtClean="0"/>
              <a:t>SSS-specific press release </a:t>
            </a:r>
            <a:r>
              <a:rPr lang="en-US" sz="2800" kern="0" dirty="0" smtClean="0"/>
              <a:t>– in preparation</a:t>
            </a:r>
            <a:endParaRPr lang="en-US" sz="2800" b="1" kern="0" dirty="0" smtClean="0"/>
          </a:p>
          <a:p>
            <a:r>
              <a:rPr lang="en-US" sz="2800" b="1" kern="0" dirty="0" smtClean="0"/>
              <a:t>Articles - </a:t>
            </a:r>
            <a:r>
              <a:rPr lang="en-US" sz="2800" kern="0" dirty="0" smtClean="0"/>
              <a:t>20 newspaper-ready articles to   attract boaters to our classes (on the E-Directorate website)</a:t>
            </a:r>
          </a:p>
          <a:p>
            <a:r>
              <a:rPr lang="en-US" sz="2800" b="1" kern="0" dirty="0" smtClean="0"/>
              <a:t>Best practices: </a:t>
            </a:r>
            <a:r>
              <a:rPr lang="en-US" sz="2800" i="1" kern="0" dirty="0" smtClean="0"/>
              <a:t>Job #1 – RBS</a:t>
            </a:r>
            <a:r>
              <a:rPr lang="en-US" sz="2800" kern="0" dirty="0" smtClean="0"/>
              <a:t>, our new RBS consolidated e-Magazine (availability imminent) </a:t>
            </a:r>
          </a:p>
          <a:p>
            <a:pPr lvl="1"/>
            <a:r>
              <a:rPr lang="en-US" sz="2400" kern="0" dirty="0" smtClean="0"/>
              <a:t>Teaching techniques</a:t>
            </a:r>
          </a:p>
          <a:p>
            <a:pPr lvl="1"/>
            <a:r>
              <a:rPr lang="en-US" sz="2400" kern="0" dirty="0" smtClean="0"/>
              <a:t>Marketing techniques that work</a:t>
            </a:r>
          </a:p>
          <a:p>
            <a:pPr lvl="1"/>
            <a:r>
              <a:rPr lang="en-US" sz="2400" kern="0" dirty="0" smtClean="0"/>
              <a:t>And more…</a:t>
            </a:r>
          </a:p>
          <a:p>
            <a:endParaRPr lang="en-US" sz="2800" kern="0" dirty="0" smtClean="0"/>
          </a:p>
          <a:p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11790399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E4D6-6DB3-475B-9F73-3597F93F5770}" type="slidenum">
              <a:rPr lang="en-US" altLang="en-US" smtClean="0"/>
              <a:pPr/>
              <a:t>26</a:t>
            </a:fld>
            <a:endParaRPr lang="en-US" alt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762000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 u="sng" kern="0" dirty="0" smtClean="0"/>
              <a:t>What’s the timeline?</a:t>
            </a:r>
            <a:endParaRPr lang="en-US" sz="3200" b="1" i="1" u="sng" kern="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19200" y="1905000"/>
            <a:ext cx="6400800" cy="39163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50000"/>
              </a:lnSpc>
              <a:buFontTx/>
              <a:buNone/>
            </a:pPr>
            <a:r>
              <a:rPr lang="en-US" kern="0" dirty="0" smtClean="0"/>
              <a:t>Reviewed at N-Train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kern="0" dirty="0" smtClean="0"/>
              <a:t>Announced on</a:t>
            </a:r>
            <a:r>
              <a:rPr lang="en-US" b="1" kern="0" dirty="0" smtClean="0"/>
              <a:t> </a:t>
            </a:r>
            <a:r>
              <a:rPr lang="en-US" kern="0" dirty="0" smtClean="0"/>
              <a:t>18</a:t>
            </a:r>
            <a:r>
              <a:rPr lang="en-US" b="1" kern="0" dirty="0" smtClean="0"/>
              <a:t> </a:t>
            </a:r>
            <a:r>
              <a:rPr lang="en-US" kern="0" dirty="0" smtClean="0"/>
              <a:t>March </a:t>
            </a:r>
            <a:endParaRPr lang="en-US" kern="0" dirty="0"/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kern="0" dirty="0" smtClean="0"/>
              <a:t>Seminars can now be offered</a:t>
            </a:r>
          </a:p>
        </p:txBody>
      </p:sp>
    </p:spTree>
    <p:extLst>
      <p:ext uri="{BB962C8B-B14F-4D97-AF65-F5344CB8AC3E}">
        <p14:creationId xmlns:p14="http://schemas.microsoft.com/office/powerpoint/2010/main" val="30765105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E4D6-6DB3-475B-9F73-3597F93F5770}" type="slidenum">
              <a:rPr lang="en-US" altLang="en-US" smtClean="0"/>
              <a:pPr/>
              <a:t>27</a:t>
            </a:fld>
            <a:endParaRPr lang="en-US" alt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05886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 dirty="0" smtClean="0"/>
              <a:t>Questions</a:t>
            </a:r>
            <a:endParaRPr lang="en-US" b="1" strike="sngStrike" dirty="0">
              <a:solidFill>
                <a:srgbClr val="FF0000"/>
              </a:solidFill>
            </a:endParaRPr>
          </a:p>
        </p:txBody>
      </p:sp>
      <p:pic>
        <p:nvPicPr>
          <p:cNvPr id="4" name="Picture 3" descr="question mark gold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295400" y="2057400"/>
            <a:ext cx="5105400" cy="3810000"/>
          </a:xfrm>
          <a:prstGeom prst="rect">
            <a:avLst/>
          </a:prstGeom>
        </p:spPr>
      </p:pic>
      <p:sp>
        <p:nvSpPr>
          <p:cNvPr id="5" name="Freeform 15"/>
          <p:cNvSpPr>
            <a:spLocks noEditPoints="1"/>
          </p:cNvSpPr>
          <p:nvPr/>
        </p:nvSpPr>
        <p:spPr bwMode="auto">
          <a:xfrm>
            <a:off x="6477000" y="2362200"/>
            <a:ext cx="914400" cy="2692480"/>
          </a:xfrm>
          <a:custGeom>
            <a:avLst/>
            <a:gdLst/>
            <a:ahLst/>
            <a:cxnLst>
              <a:cxn ang="0">
                <a:pos x="249" y="226"/>
              </a:cxn>
              <a:cxn ang="0">
                <a:pos x="243" y="172"/>
              </a:cxn>
              <a:cxn ang="0">
                <a:pos x="238" y="145"/>
              </a:cxn>
              <a:cxn ang="0">
                <a:pos x="218" y="127"/>
              </a:cxn>
              <a:cxn ang="0">
                <a:pos x="171" y="109"/>
              </a:cxn>
              <a:cxn ang="0">
                <a:pos x="154" y="97"/>
              </a:cxn>
              <a:cxn ang="0">
                <a:pos x="146" y="75"/>
              </a:cxn>
              <a:cxn ang="0">
                <a:pos x="151" y="49"/>
              </a:cxn>
              <a:cxn ang="0">
                <a:pos x="94" y="6"/>
              </a:cxn>
              <a:cxn ang="0">
                <a:pos x="72" y="68"/>
              </a:cxn>
              <a:cxn ang="0">
                <a:pos x="84" y="96"/>
              </a:cxn>
              <a:cxn ang="0">
                <a:pos x="89" y="124"/>
              </a:cxn>
              <a:cxn ang="0">
                <a:pos x="63" y="151"/>
              </a:cxn>
              <a:cxn ang="0">
                <a:pos x="44" y="169"/>
              </a:cxn>
              <a:cxn ang="0">
                <a:pos x="38" y="200"/>
              </a:cxn>
              <a:cxn ang="0">
                <a:pos x="35" y="256"/>
              </a:cxn>
              <a:cxn ang="0">
                <a:pos x="31" y="289"/>
              </a:cxn>
              <a:cxn ang="0">
                <a:pos x="23" y="316"/>
              </a:cxn>
              <a:cxn ang="0">
                <a:pos x="24" y="344"/>
              </a:cxn>
              <a:cxn ang="0">
                <a:pos x="12" y="370"/>
              </a:cxn>
              <a:cxn ang="0">
                <a:pos x="0" y="415"/>
              </a:cxn>
              <a:cxn ang="0">
                <a:pos x="23" y="413"/>
              </a:cxn>
              <a:cxn ang="0">
                <a:pos x="31" y="463"/>
              </a:cxn>
              <a:cxn ang="0">
                <a:pos x="50" y="612"/>
              </a:cxn>
              <a:cxn ang="0">
                <a:pos x="69" y="686"/>
              </a:cxn>
              <a:cxn ang="0">
                <a:pos x="83" y="753"/>
              </a:cxn>
              <a:cxn ang="0">
                <a:pos x="90" y="777"/>
              </a:cxn>
              <a:cxn ang="0">
                <a:pos x="86" y="785"/>
              </a:cxn>
              <a:cxn ang="0">
                <a:pos x="64" y="791"/>
              </a:cxn>
              <a:cxn ang="0">
                <a:pos x="42" y="803"/>
              </a:cxn>
              <a:cxn ang="0">
                <a:pos x="42" y="810"/>
              </a:cxn>
              <a:cxn ang="0">
                <a:pos x="78" y="817"/>
              </a:cxn>
              <a:cxn ang="0">
                <a:pos x="121" y="804"/>
              </a:cxn>
              <a:cxn ang="0">
                <a:pos x="141" y="810"/>
              </a:cxn>
              <a:cxn ang="0">
                <a:pos x="171" y="804"/>
              </a:cxn>
              <a:cxn ang="0">
                <a:pos x="171" y="813"/>
              </a:cxn>
              <a:cxn ang="0">
                <a:pos x="161" y="826"/>
              </a:cxn>
              <a:cxn ang="0">
                <a:pos x="152" y="838"/>
              </a:cxn>
              <a:cxn ang="0">
                <a:pos x="176" y="849"/>
              </a:cxn>
              <a:cxn ang="0">
                <a:pos x="226" y="836"/>
              </a:cxn>
              <a:cxn ang="0">
                <a:pos x="228" y="810"/>
              </a:cxn>
              <a:cxn ang="0">
                <a:pos x="231" y="792"/>
              </a:cxn>
              <a:cxn ang="0">
                <a:pos x="221" y="748"/>
              </a:cxn>
              <a:cxn ang="0">
                <a:pos x="221" y="680"/>
              </a:cxn>
              <a:cxn ang="0">
                <a:pos x="210" y="593"/>
              </a:cxn>
              <a:cxn ang="0">
                <a:pos x="205" y="474"/>
              </a:cxn>
              <a:cxn ang="0">
                <a:pos x="202" y="415"/>
              </a:cxn>
              <a:cxn ang="0">
                <a:pos x="218" y="397"/>
              </a:cxn>
              <a:cxn ang="0">
                <a:pos x="231" y="379"/>
              </a:cxn>
              <a:cxn ang="0">
                <a:pos x="235" y="362"/>
              </a:cxn>
              <a:cxn ang="0">
                <a:pos x="250" y="312"/>
              </a:cxn>
              <a:cxn ang="0">
                <a:pos x="150" y="695"/>
              </a:cxn>
              <a:cxn ang="0">
                <a:pos x="141" y="608"/>
              </a:cxn>
              <a:cxn ang="0">
                <a:pos x="145" y="596"/>
              </a:cxn>
              <a:cxn ang="0">
                <a:pos x="152" y="647"/>
              </a:cxn>
              <a:cxn ang="0">
                <a:pos x="159" y="722"/>
              </a:cxn>
              <a:cxn ang="0">
                <a:pos x="157" y="744"/>
              </a:cxn>
              <a:cxn ang="0">
                <a:pos x="160" y="746"/>
              </a:cxn>
              <a:cxn ang="0">
                <a:pos x="170" y="798"/>
              </a:cxn>
              <a:cxn ang="0">
                <a:pos x="167" y="783"/>
              </a:cxn>
            </a:cxnLst>
            <a:rect l="0" t="0" r="r" b="b"/>
            <a:pathLst>
              <a:path w="258" h="850">
                <a:moveTo>
                  <a:pt x="258" y="276"/>
                </a:moveTo>
                <a:cubicBezTo>
                  <a:pt x="258" y="274"/>
                  <a:pt x="257" y="270"/>
                  <a:pt x="257" y="266"/>
                </a:cubicBezTo>
                <a:cubicBezTo>
                  <a:pt x="257" y="262"/>
                  <a:pt x="256" y="259"/>
                  <a:pt x="256" y="256"/>
                </a:cubicBezTo>
                <a:cubicBezTo>
                  <a:pt x="255" y="254"/>
                  <a:pt x="253" y="246"/>
                  <a:pt x="253" y="244"/>
                </a:cubicBezTo>
                <a:cubicBezTo>
                  <a:pt x="252" y="242"/>
                  <a:pt x="252" y="239"/>
                  <a:pt x="251" y="237"/>
                </a:cubicBezTo>
                <a:cubicBezTo>
                  <a:pt x="250" y="234"/>
                  <a:pt x="249" y="227"/>
                  <a:pt x="249" y="226"/>
                </a:cubicBezTo>
                <a:cubicBezTo>
                  <a:pt x="249" y="225"/>
                  <a:pt x="250" y="222"/>
                  <a:pt x="250" y="221"/>
                </a:cubicBezTo>
                <a:cubicBezTo>
                  <a:pt x="250" y="219"/>
                  <a:pt x="250" y="214"/>
                  <a:pt x="250" y="210"/>
                </a:cubicBezTo>
                <a:cubicBezTo>
                  <a:pt x="250" y="206"/>
                  <a:pt x="250" y="204"/>
                  <a:pt x="249" y="200"/>
                </a:cubicBezTo>
                <a:cubicBezTo>
                  <a:pt x="249" y="196"/>
                  <a:pt x="247" y="188"/>
                  <a:pt x="246" y="186"/>
                </a:cubicBezTo>
                <a:cubicBezTo>
                  <a:pt x="246" y="183"/>
                  <a:pt x="245" y="181"/>
                  <a:pt x="244" y="179"/>
                </a:cubicBezTo>
                <a:cubicBezTo>
                  <a:pt x="244" y="177"/>
                  <a:pt x="243" y="173"/>
                  <a:pt x="243" y="172"/>
                </a:cubicBezTo>
                <a:cubicBezTo>
                  <a:pt x="243" y="171"/>
                  <a:pt x="243" y="168"/>
                  <a:pt x="243" y="167"/>
                </a:cubicBezTo>
                <a:cubicBezTo>
                  <a:pt x="242" y="166"/>
                  <a:pt x="242" y="164"/>
                  <a:pt x="242" y="164"/>
                </a:cubicBezTo>
                <a:cubicBezTo>
                  <a:pt x="242" y="163"/>
                  <a:pt x="242" y="161"/>
                  <a:pt x="241" y="159"/>
                </a:cubicBezTo>
                <a:cubicBezTo>
                  <a:pt x="241" y="158"/>
                  <a:pt x="241" y="158"/>
                  <a:pt x="241" y="157"/>
                </a:cubicBezTo>
                <a:cubicBezTo>
                  <a:pt x="241" y="156"/>
                  <a:pt x="240" y="153"/>
                  <a:pt x="240" y="151"/>
                </a:cubicBezTo>
                <a:cubicBezTo>
                  <a:pt x="239" y="148"/>
                  <a:pt x="238" y="146"/>
                  <a:pt x="238" y="145"/>
                </a:cubicBezTo>
                <a:cubicBezTo>
                  <a:pt x="238" y="144"/>
                  <a:pt x="237" y="142"/>
                  <a:pt x="237" y="140"/>
                </a:cubicBezTo>
                <a:cubicBezTo>
                  <a:pt x="236" y="139"/>
                  <a:pt x="235" y="138"/>
                  <a:pt x="234" y="136"/>
                </a:cubicBezTo>
                <a:cubicBezTo>
                  <a:pt x="233" y="135"/>
                  <a:pt x="230" y="133"/>
                  <a:pt x="230" y="132"/>
                </a:cubicBezTo>
                <a:cubicBezTo>
                  <a:pt x="229" y="132"/>
                  <a:pt x="227" y="130"/>
                  <a:pt x="226" y="130"/>
                </a:cubicBezTo>
                <a:cubicBezTo>
                  <a:pt x="225" y="130"/>
                  <a:pt x="225" y="130"/>
                  <a:pt x="224" y="129"/>
                </a:cubicBezTo>
                <a:cubicBezTo>
                  <a:pt x="223" y="128"/>
                  <a:pt x="219" y="127"/>
                  <a:pt x="218" y="127"/>
                </a:cubicBezTo>
                <a:cubicBezTo>
                  <a:pt x="216" y="127"/>
                  <a:pt x="215" y="126"/>
                  <a:pt x="213" y="125"/>
                </a:cubicBezTo>
                <a:cubicBezTo>
                  <a:pt x="212" y="124"/>
                  <a:pt x="203" y="122"/>
                  <a:pt x="199" y="120"/>
                </a:cubicBezTo>
                <a:cubicBezTo>
                  <a:pt x="195" y="118"/>
                  <a:pt x="187" y="115"/>
                  <a:pt x="185" y="114"/>
                </a:cubicBezTo>
                <a:cubicBezTo>
                  <a:pt x="182" y="112"/>
                  <a:pt x="177" y="111"/>
                  <a:pt x="176" y="111"/>
                </a:cubicBezTo>
                <a:cubicBezTo>
                  <a:pt x="174" y="110"/>
                  <a:pt x="172" y="110"/>
                  <a:pt x="172" y="110"/>
                </a:cubicBezTo>
                <a:cubicBezTo>
                  <a:pt x="171" y="110"/>
                  <a:pt x="171" y="109"/>
                  <a:pt x="171" y="109"/>
                </a:cubicBezTo>
                <a:cubicBezTo>
                  <a:pt x="171" y="108"/>
                  <a:pt x="170" y="108"/>
                  <a:pt x="169" y="108"/>
                </a:cubicBezTo>
                <a:cubicBezTo>
                  <a:pt x="169" y="108"/>
                  <a:pt x="168" y="108"/>
                  <a:pt x="167" y="107"/>
                </a:cubicBezTo>
                <a:cubicBezTo>
                  <a:pt x="166" y="107"/>
                  <a:pt x="165" y="105"/>
                  <a:pt x="164" y="104"/>
                </a:cubicBezTo>
                <a:cubicBezTo>
                  <a:pt x="162" y="102"/>
                  <a:pt x="160" y="100"/>
                  <a:pt x="160" y="99"/>
                </a:cubicBezTo>
                <a:cubicBezTo>
                  <a:pt x="159" y="98"/>
                  <a:pt x="159" y="97"/>
                  <a:pt x="158" y="97"/>
                </a:cubicBezTo>
                <a:cubicBezTo>
                  <a:pt x="156" y="97"/>
                  <a:pt x="155" y="97"/>
                  <a:pt x="154" y="97"/>
                </a:cubicBezTo>
                <a:cubicBezTo>
                  <a:pt x="154" y="97"/>
                  <a:pt x="153" y="97"/>
                  <a:pt x="153" y="96"/>
                </a:cubicBezTo>
                <a:cubicBezTo>
                  <a:pt x="152" y="95"/>
                  <a:pt x="151" y="93"/>
                  <a:pt x="150" y="91"/>
                </a:cubicBezTo>
                <a:cubicBezTo>
                  <a:pt x="149" y="89"/>
                  <a:pt x="149" y="90"/>
                  <a:pt x="149" y="89"/>
                </a:cubicBezTo>
                <a:cubicBezTo>
                  <a:pt x="148" y="88"/>
                  <a:pt x="147" y="87"/>
                  <a:pt x="147" y="87"/>
                </a:cubicBezTo>
                <a:cubicBezTo>
                  <a:pt x="146" y="87"/>
                  <a:pt x="146" y="87"/>
                  <a:pt x="146" y="85"/>
                </a:cubicBezTo>
                <a:cubicBezTo>
                  <a:pt x="146" y="84"/>
                  <a:pt x="146" y="76"/>
                  <a:pt x="146" y="75"/>
                </a:cubicBezTo>
                <a:cubicBezTo>
                  <a:pt x="146" y="74"/>
                  <a:pt x="146" y="74"/>
                  <a:pt x="146" y="73"/>
                </a:cubicBezTo>
                <a:cubicBezTo>
                  <a:pt x="147" y="73"/>
                  <a:pt x="147" y="73"/>
                  <a:pt x="148" y="72"/>
                </a:cubicBezTo>
                <a:cubicBezTo>
                  <a:pt x="149" y="70"/>
                  <a:pt x="150" y="68"/>
                  <a:pt x="150" y="67"/>
                </a:cubicBezTo>
                <a:cubicBezTo>
                  <a:pt x="151" y="66"/>
                  <a:pt x="152" y="64"/>
                  <a:pt x="152" y="62"/>
                </a:cubicBezTo>
                <a:cubicBezTo>
                  <a:pt x="152" y="60"/>
                  <a:pt x="153" y="56"/>
                  <a:pt x="153" y="54"/>
                </a:cubicBezTo>
                <a:cubicBezTo>
                  <a:pt x="153" y="52"/>
                  <a:pt x="152" y="50"/>
                  <a:pt x="151" y="49"/>
                </a:cubicBezTo>
                <a:cubicBezTo>
                  <a:pt x="151" y="48"/>
                  <a:pt x="151" y="47"/>
                  <a:pt x="150" y="46"/>
                </a:cubicBezTo>
                <a:cubicBezTo>
                  <a:pt x="150" y="45"/>
                  <a:pt x="148" y="45"/>
                  <a:pt x="147" y="45"/>
                </a:cubicBezTo>
                <a:cubicBezTo>
                  <a:pt x="147" y="45"/>
                  <a:pt x="147" y="45"/>
                  <a:pt x="147" y="43"/>
                </a:cubicBezTo>
                <a:cubicBezTo>
                  <a:pt x="147" y="41"/>
                  <a:pt x="146" y="33"/>
                  <a:pt x="144" y="30"/>
                </a:cubicBezTo>
                <a:cubicBezTo>
                  <a:pt x="139" y="16"/>
                  <a:pt x="130" y="9"/>
                  <a:pt x="121" y="4"/>
                </a:cubicBezTo>
                <a:cubicBezTo>
                  <a:pt x="112" y="0"/>
                  <a:pt x="99" y="4"/>
                  <a:pt x="94" y="6"/>
                </a:cubicBezTo>
                <a:cubicBezTo>
                  <a:pt x="89" y="9"/>
                  <a:pt x="76" y="15"/>
                  <a:pt x="72" y="24"/>
                </a:cubicBezTo>
                <a:cubicBezTo>
                  <a:pt x="68" y="34"/>
                  <a:pt x="72" y="49"/>
                  <a:pt x="73" y="51"/>
                </a:cubicBezTo>
                <a:cubicBezTo>
                  <a:pt x="73" y="54"/>
                  <a:pt x="73" y="54"/>
                  <a:pt x="72" y="54"/>
                </a:cubicBezTo>
                <a:cubicBezTo>
                  <a:pt x="71" y="54"/>
                  <a:pt x="71" y="55"/>
                  <a:pt x="71" y="56"/>
                </a:cubicBezTo>
                <a:cubicBezTo>
                  <a:pt x="71" y="57"/>
                  <a:pt x="71" y="59"/>
                  <a:pt x="71" y="61"/>
                </a:cubicBezTo>
                <a:cubicBezTo>
                  <a:pt x="71" y="62"/>
                  <a:pt x="72" y="66"/>
                  <a:pt x="72" y="68"/>
                </a:cubicBezTo>
                <a:cubicBezTo>
                  <a:pt x="73" y="69"/>
                  <a:pt x="73" y="73"/>
                  <a:pt x="74" y="74"/>
                </a:cubicBezTo>
                <a:cubicBezTo>
                  <a:pt x="75" y="75"/>
                  <a:pt x="75" y="76"/>
                  <a:pt x="76" y="78"/>
                </a:cubicBezTo>
                <a:cubicBezTo>
                  <a:pt x="77" y="80"/>
                  <a:pt x="78" y="80"/>
                  <a:pt x="78" y="81"/>
                </a:cubicBezTo>
                <a:cubicBezTo>
                  <a:pt x="79" y="81"/>
                  <a:pt x="79" y="82"/>
                  <a:pt x="79" y="82"/>
                </a:cubicBezTo>
                <a:cubicBezTo>
                  <a:pt x="80" y="83"/>
                  <a:pt x="80" y="87"/>
                  <a:pt x="81" y="89"/>
                </a:cubicBezTo>
                <a:cubicBezTo>
                  <a:pt x="82" y="92"/>
                  <a:pt x="83" y="94"/>
                  <a:pt x="84" y="96"/>
                </a:cubicBezTo>
                <a:cubicBezTo>
                  <a:pt x="85" y="98"/>
                  <a:pt x="88" y="100"/>
                  <a:pt x="89" y="102"/>
                </a:cubicBezTo>
                <a:cubicBezTo>
                  <a:pt x="90" y="103"/>
                  <a:pt x="90" y="103"/>
                  <a:pt x="91" y="104"/>
                </a:cubicBezTo>
                <a:cubicBezTo>
                  <a:pt x="91" y="105"/>
                  <a:pt x="92" y="110"/>
                  <a:pt x="93" y="111"/>
                </a:cubicBezTo>
                <a:cubicBezTo>
                  <a:pt x="93" y="112"/>
                  <a:pt x="93" y="112"/>
                  <a:pt x="92" y="113"/>
                </a:cubicBezTo>
                <a:cubicBezTo>
                  <a:pt x="92" y="114"/>
                  <a:pt x="91" y="115"/>
                  <a:pt x="91" y="117"/>
                </a:cubicBezTo>
                <a:cubicBezTo>
                  <a:pt x="90" y="119"/>
                  <a:pt x="89" y="123"/>
                  <a:pt x="89" y="124"/>
                </a:cubicBezTo>
                <a:cubicBezTo>
                  <a:pt x="89" y="125"/>
                  <a:pt x="88" y="127"/>
                  <a:pt x="88" y="127"/>
                </a:cubicBezTo>
                <a:cubicBezTo>
                  <a:pt x="87" y="128"/>
                  <a:pt x="87" y="128"/>
                  <a:pt x="87" y="129"/>
                </a:cubicBezTo>
                <a:cubicBezTo>
                  <a:pt x="86" y="129"/>
                  <a:pt x="86" y="129"/>
                  <a:pt x="85" y="130"/>
                </a:cubicBezTo>
                <a:cubicBezTo>
                  <a:pt x="84" y="131"/>
                  <a:pt x="81" y="134"/>
                  <a:pt x="80" y="135"/>
                </a:cubicBezTo>
                <a:cubicBezTo>
                  <a:pt x="79" y="136"/>
                  <a:pt x="72" y="142"/>
                  <a:pt x="71" y="143"/>
                </a:cubicBezTo>
                <a:cubicBezTo>
                  <a:pt x="70" y="144"/>
                  <a:pt x="64" y="150"/>
                  <a:pt x="63" y="151"/>
                </a:cubicBezTo>
                <a:cubicBezTo>
                  <a:pt x="61" y="153"/>
                  <a:pt x="56" y="157"/>
                  <a:pt x="56" y="158"/>
                </a:cubicBezTo>
                <a:cubicBezTo>
                  <a:pt x="55" y="159"/>
                  <a:pt x="53" y="160"/>
                  <a:pt x="52" y="160"/>
                </a:cubicBezTo>
                <a:cubicBezTo>
                  <a:pt x="51" y="160"/>
                  <a:pt x="51" y="161"/>
                  <a:pt x="50" y="161"/>
                </a:cubicBezTo>
                <a:cubicBezTo>
                  <a:pt x="50" y="162"/>
                  <a:pt x="48" y="163"/>
                  <a:pt x="47" y="164"/>
                </a:cubicBezTo>
                <a:cubicBezTo>
                  <a:pt x="46" y="165"/>
                  <a:pt x="46" y="166"/>
                  <a:pt x="45" y="167"/>
                </a:cubicBezTo>
                <a:cubicBezTo>
                  <a:pt x="45" y="167"/>
                  <a:pt x="45" y="168"/>
                  <a:pt x="44" y="169"/>
                </a:cubicBezTo>
                <a:cubicBezTo>
                  <a:pt x="44" y="170"/>
                  <a:pt x="44" y="170"/>
                  <a:pt x="43" y="171"/>
                </a:cubicBezTo>
                <a:cubicBezTo>
                  <a:pt x="42" y="172"/>
                  <a:pt x="42" y="174"/>
                  <a:pt x="41" y="175"/>
                </a:cubicBezTo>
                <a:cubicBezTo>
                  <a:pt x="41" y="176"/>
                  <a:pt x="41" y="177"/>
                  <a:pt x="40" y="178"/>
                </a:cubicBezTo>
                <a:cubicBezTo>
                  <a:pt x="39" y="180"/>
                  <a:pt x="39" y="183"/>
                  <a:pt x="39" y="185"/>
                </a:cubicBezTo>
                <a:cubicBezTo>
                  <a:pt x="39" y="188"/>
                  <a:pt x="38" y="192"/>
                  <a:pt x="38" y="194"/>
                </a:cubicBezTo>
                <a:cubicBezTo>
                  <a:pt x="38" y="196"/>
                  <a:pt x="38" y="199"/>
                  <a:pt x="38" y="200"/>
                </a:cubicBezTo>
                <a:cubicBezTo>
                  <a:pt x="38" y="202"/>
                  <a:pt x="38" y="204"/>
                  <a:pt x="38" y="206"/>
                </a:cubicBezTo>
                <a:cubicBezTo>
                  <a:pt x="38" y="207"/>
                  <a:pt x="37" y="213"/>
                  <a:pt x="37" y="215"/>
                </a:cubicBezTo>
                <a:cubicBezTo>
                  <a:pt x="37" y="218"/>
                  <a:pt x="36" y="223"/>
                  <a:pt x="36" y="226"/>
                </a:cubicBezTo>
                <a:cubicBezTo>
                  <a:pt x="35" y="228"/>
                  <a:pt x="36" y="231"/>
                  <a:pt x="36" y="234"/>
                </a:cubicBezTo>
                <a:cubicBezTo>
                  <a:pt x="36" y="236"/>
                  <a:pt x="36" y="240"/>
                  <a:pt x="35" y="245"/>
                </a:cubicBezTo>
                <a:cubicBezTo>
                  <a:pt x="35" y="250"/>
                  <a:pt x="35" y="254"/>
                  <a:pt x="35" y="256"/>
                </a:cubicBezTo>
                <a:cubicBezTo>
                  <a:pt x="35" y="258"/>
                  <a:pt x="35" y="262"/>
                  <a:pt x="34" y="264"/>
                </a:cubicBezTo>
                <a:cubicBezTo>
                  <a:pt x="34" y="266"/>
                  <a:pt x="33" y="269"/>
                  <a:pt x="33" y="270"/>
                </a:cubicBezTo>
                <a:cubicBezTo>
                  <a:pt x="33" y="271"/>
                  <a:pt x="32" y="274"/>
                  <a:pt x="32" y="276"/>
                </a:cubicBezTo>
                <a:cubicBezTo>
                  <a:pt x="32" y="278"/>
                  <a:pt x="32" y="281"/>
                  <a:pt x="32" y="282"/>
                </a:cubicBezTo>
                <a:cubicBezTo>
                  <a:pt x="32" y="283"/>
                  <a:pt x="32" y="286"/>
                  <a:pt x="32" y="287"/>
                </a:cubicBezTo>
                <a:cubicBezTo>
                  <a:pt x="32" y="288"/>
                  <a:pt x="32" y="288"/>
                  <a:pt x="31" y="289"/>
                </a:cubicBezTo>
                <a:cubicBezTo>
                  <a:pt x="29" y="291"/>
                  <a:pt x="28" y="293"/>
                  <a:pt x="27" y="294"/>
                </a:cubicBezTo>
                <a:cubicBezTo>
                  <a:pt x="27" y="295"/>
                  <a:pt x="26" y="298"/>
                  <a:pt x="26" y="299"/>
                </a:cubicBezTo>
                <a:cubicBezTo>
                  <a:pt x="26" y="301"/>
                  <a:pt x="27" y="304"/>
                  <a:pt x="27" y="305"/>
                </a:cubicBezTo>
                <a:cubicBezTo>
                  <a:pt x="28" y="306"/>
                  <a:pt x="27" y="307"/>
                  <a:pt x="27" y="308"/>
                </a:cubicBezTo>
                <a:cubicBezTo>
                  <a:pt x="26" y="310"/>
                  <a:pt x="25" y="312"/>
                  <a:pt x="24" y="312"/>
                </a:cubicBezTo>
                <a:cubicBezTo>
                  <a:pt x="24" y="313"/>
                  <a:pt x="23" y="315"/>
                  <a:pt x="23" y="316"/>
                </a:cubicBezTo>
                <a:cubicBezTo>
                  <a:pt x="22" y="317"/>
                  <a:pt x="22" y="320"/>
                  <a:pt x="23" y="321"/>
                </a:cubicBezTo>
                <a:cubicBezTo>
                  <a:pt x="23" y="322"/>
                  <a:pt x="24" y="327"/>
                  <a:pt x="24" y="329"/>
                </a:cubicBezTo>
                <a:cubicBezTo>
                  <a:pt x="25" y="331"/>
                  <a:pt x="27" y="335"/>
                  <a:pt x="27" y="336"/>
                </a:cubicBezTo>
                <a:cubicBezTo>
                  <a:pt x="27" y="336"/>
                  <a:pt x="27" y="336"/>
                  <a:pt x="27" y="337"/>
                </a:cubicBezTo>
                <a:cubicBezTo>
                  <a:pt x="27" y="337"/>
                  <a:pt x="27" y="338"/>
                  <a:pt x="26" y="339"/>
                </a:cubicBezTo>
                <a:cubicBezTo>
                  <a:pt x="25" y="340"/>
                  <a:pt x="24" y="343"/>
                  <a:pt x="24" y="344"/>
                </a:cubicBezTo>
                <a:cubicBezTo>
                  <a:pt x="24" y="345"/>
                  <a:pt x="24" y="348"/>
                  <a:pt x="25" y="348"/>
                </a:cubicBezTo>
                <a:cubicBezTo>
                  <a:pt x="25" y="349"/>
                  <a:pt x="25" y="349"/>
                  <a:pt x="25" y="350"/>
                </a:cubicBezTo>
                <a:cubicBezTo>
                  <a:pt x="24" y="350"/>
                  <a:pt x="24" y="351"/>
                  <a:pt x="24" y="352"/>
                </a:cubicBezTo>
                <a:cubicBezTo>
                  <a:pt x="24" y="352"/>
                  <a:pt x="23" y="353"/>
                  <a:pt x="22" y="354"/>
                </a:cubicBezTo>
                <a:cubicBezTo>
                  <a:pt x="21" y="356"/>
                  <a:pt x="18" y="360"/>
                  <a:pt x="18" y="361"/>
                </a:cubicBezTo>
                <a:cubicBezTo>
                  <a:pt x="17" y="363"/>
                  <a:pt x="14" y="367"/>
                  <a:pt x="12" y="370"/>
                </a:cubicBezTo>
                <a:cubicBezTo>
                  <a:pt x="9" y="374"/>
                  <a:pt x="6" y="380"/>
                  <a:pt x="6" y="382"/>
                </a:cubicBezTo>
                <a:cubicBezTo>
                  <a:pt x="5" y="383"/>
                  <a:pt x="2" y="392"/>
                  <a:pt x="1" y="394"/>
                </a:cubicBezTo>
                <a:cubicBezTo>
                  <a:pt x="1" y="396"/>
                  <a:pt x="0" y="399"/>
                  <a:pt x="0" y="401"/>
                </a:cubicBezTo>
                <a:cubicBezTo>
                  <a:pt x="0" y="403"/>
                  <a:pt x="0" y="409"/>
                  <a:pt x="1" y="410"/>
                </a:cubicBezTo>
                <a:cubicBezTo>
                  <a:pt x="1" y="411"/>
                  <a:pt x="0" y="412"/>
                  <a:pt x="0" y="413"/>
                </a:cubicBezTo>
                <a:cubicBezTo>
                  <a:pt x="0" y="414"/>
                  <a:pt x="0" y="415"/>
                  <a:pt x="0" y="415"/>
                </a:cubicBezTo>
                <a:cubicBezTo>
                  <a:pt x="0" y="416"/>
                  <a:pt x="1" y="417"/>
                  <a:pt x="2" y="418"/>
                </a:cubicBezTo>
                <a:cubicBezTo>
                  <a:pt x="3" y="419"/>
                  <a:pt x="5" y="420"/>
                  <a:pt x="5" y="420"/>
                </a:cubicBezTo>
                <a:cubicBezTo>
                  <a:pt x="5" y="420"/>
                  <a:pt x="5" y="420"/>
                  <a:pt x="8" y="420"/>
                </a:cubicBezTo>
                <a:cubicBezTo>
                  <a:pt x="11" y="420"/>
                  <a:pt x="16" y="419"/>
                  <a:pt x="17" y="418"/>
                </a:cubicBezTo>
                <a:cubicBezTo>
                  <a:pt x="19" y="417"/>
                  <a:pt x="22" y="414"/>
                  <a:pt x="22" y="413"/>
                </a:cubicBezTo>
                <a:cubicBezTo>
                  <a:pt x="23" y="412"/>
                  <a:pt x="23" y="413"/>
                  <a:pt x="23" y="413"/>
                </a:cubicBezTo>
                <a:cubicBezTo>
                  <a:pt x="23" y="414"/>
                  <a:pt x="24" y="416"/>
                  <a:pt x="24" y="418"/>
                </a:cubicBezTo>
                <a:cubicBezTo>
                  <a:pt x="24" y="419"/>
                  <a:pt x="24" y="423"/>
                  <a:pt x="24" y="425"/>
                </a:cubicBezTo>
                <a:cubicBezTo>
                  <a:pt x="24" y="426"/>
                  <a:pt x="24" y="427"/>
                  <a:pt x="24" y="429"/>
                </a:cubicBezTo>
                <a:cubicBezTo>
                  <a:pt x="25" y="430"/>
                  <a:pt x="25" y="431"/>
                  <a:pt x="26" y="433"/>
                </a:cubicBezTo>
                <a:cubicBezTo>
                  <a:pt x="26" y="435"/>
                  <a:pt x="27" y="439"/>
                  <a:pt x="28" y="444"/>
                </a:cubicBezTo>
                <a:cubicBezTo>
                  <a:pt x="29" y="451"/>
                  <a:pt x="30" y="458"/>
                  <a:pt x="31" y="463"/>
                </a:cubicBezTo>
                <a:cubicBezTo>
                  <a:pt x="31" y="468"/>
                  <a:pt x="32" y="479"/>
                  <a:pt x="32" y="483"/>
                </a:cubicBezTo>
                <a:cubicBezTo>
                  <a:pt x="33" y="487"/>
                  <a:pt x="36" y="511"/>
                  <a:pt x="36" y="513"/>
                </a:cubicBezTo>
                <a:cubicBezTo>
                  <a:pt x="36" y="516"/>
                  <a:pt x="37" y="526"/>
                  <a:pt x="38" y="531"/>
                </a:cubicBezTo>
                <a:cubicBezTo>
                  <a:pt x="38" y="535"/>
                  <a:pt x="41" y="557"/>
                  <a:pt x="42" y="562"/>
                </a:cubicBezTo>
                <a:cubicBezTo>
                  <a:pt x="43" y="567"/>
                  <a:pt x="46" y="587"/>
                  <a:pt x="46" y="593"/>
                </a:cubicBezTo>
                <a:cubicBezTo>
                  <a:pt x="47" y="599"/>
                  <a:pt x="49" y="608"/>
                  <a:pt x="50" y="612"/>
                </a:cubicBezTo>
                <a:cubicBezTo>
                  <a:pt x="50" y="616"/>
                  <a:pt x="53" y="628"/>
                  <a:pt x="53" y="631"/>
                </a:cubicBezTo>
                <a:cubicBezTo>
                  <a:pt x="54" y="633"/>
                  <a:pt x="56" y="643"/>
                  <a:pt x="57" y="645"/>
                </a:cubicBezTo>
                <a:cubicBezTo>
                  <a:pt x="57" y="648"/>
                  <a:pt x="60" y="656"/>
                  <a:pt x="60" y="658"/>
                </a:cubicBezTo>
                <a:cubicBezTo>
                  <a:pt x="61" y="661"/>
                  <a:pt x="64" y="668"/>
                  <a:pt x="64" y="671"/>
                </a:cubicBezTo>
                <a:cubicBezTo>
                  <a:pt x="65" y="673"/>
                  <a:pt x="68" y="680"/>
                  <a:pt x="68" y="681"/>
                </a:cubicBezTo>
                <a:cubicBezTo>
                  <a:pt x="68" y="682"/>
                  <a:pt x="68" y="684"/>
                  <a:pt x="69" y="686"/>
                </a:cubicBezTo>
                <a:cubicBezTo>
                  <a:pt x="69" y="688"/>
                  <a:pt x="70" y="698"/>
                  <a:pt x="70" y="700"/>
                </a:cubicBezTo>
                <a:cubicBezTo>
                  <a:pt x="70" y="702"/>
                  <a:pt x="71" y="713"/>
                  <a:pt x="71" y="715"/>
                </a:cubicBezTo>
                <a:cubicBezTo>
                  <a:pt x="72" y="717"/>
                  <a:pt x="73" y="724"/>
                  <a:pt x="73" y="726"/>
                </a:cubicBezTo>
                <a:cubicBezTo>
                  <a:pt x="74" y="728"/>
                  <a:pt x="75" y="735"/>
                  <a:pt x="76" y="737"/>
                </a:cubicBezTo>
                <a:cubicBezTo>
                  <a:pt x="76" y="739"/>
                  <a:pt x="79" y="745"/>
                  <a:pt x="80" y="747"/>
                </a:cubicBezTo>
                <a:cubicBezTo>
                  <a:pt x="81" y="749"/>
                  <a:pt x="82" y="751"/>
                  <a:pt x="83" y="753"/>
                </a:cubicBezTo>
                <a:cubicBezTo>
                  <a:pt x="85" y="754"/>
                  <a:pt x="86" y="756"/>
                  <a:pt x="87" y="758"/>
                </a:cubicBezTo>
                <a:cubicBezTo>
                  <a:pt x="88" y="759"/>
                  <a:pt x="88" y="760"/>
                  <a:pt x="88" y="761"/>
                </a:cubicBezTo>
                <a:cubicBezTo>
                  <a:pt x="88" y="762"/>
                  <a:pt x="88" y="764"/>
                  <a:pt x="88" y="764"/>
                </a:cubicBezTo>
                <a:cubicBezTo>
                  <a:pt x="88" y="765"/>
                  <a:pt x="88" y="765"/>
                  <a:pt x="88" y="765"/>
                </a:cubicBezTo>
                <a:cubicBezTo>
                  <a:pt x="88" y="765"/>
                  <a:pt x="88" y="767"/>
                  <a:pt x="89" y="769"/>
                </a:cubicBezTo>
                <a:cubicBezTo>
                  <a:pt x="89" y="771"/>
                  <a:pt x="90" y="776"/>
                  <a:pt x="90" y="777"/>
                </a:cubicBezTo>
                <a:cubicBezTo>
                  <a:pt x="91" y="778"/>
                  <a:pt x="91" y="779"/>
                  <a:pt x="91" y="779"/>
                </a:cubicBezTo>
                <a:cubicBezTo>
                  <a:pt x="91" y="779"/>
                  <a:pt x="92" y="780"/>
                  <a:pt x="91" y="780"/>
                </a:cubicBezTo>
                <a:cubicBezTo>
                  <a:pt x="91" y="780"/>
                  <a:pt x="90" y="781"/>
                  <a:pt x="90" y="781"/>
                </a:cubicBezTo>
                <a:cubicBezTo>
                  <a:pt x="89" y="781"/>
                  <a:pt x="87" y="783"/>
                  <a:pt x="87" y="783"/>
                </a:cubicBezTo>
                <a:cubicBezTo>
                  <a:pt x="86" y="783"/>
                  <a:pt x="86" y="784"/>
                  <a:pt x="86" y="784"/>
                </a:cubicBezTo>
                <a:cubicBezTo>
                  <a:pt x="87" y="784"/>
                  <a:pt x="86" y="785"/>
                  <a:pt x="86" y="785"/>
                </a:cubicBezTo>
                <a:cubicBezTo>
                  <a:pt x="86" y="786"/>
                  <a:pt x="85" y="786"/>
                  <a:pt x="84" y="787"/>
                </a:cubicBezTo>
                <a:cubicBezTo>
                  <a:pt x="83" y="787"/>
                  <a:pt x="82" y="788"/>
                  <a:pt x="81" y="788"/>
                </a:cubicBezTo>
                <a:cubicBezTo>
                  <a:pt x="80" y="788"/>
                  <a:pt x="77" y="789"/>
                  <a:pt x="76" y="789"/>
                </a:cubicBezTo>
                <a:cubicBezTo>
                  <a:pt x="75" y="789"/>
                  <a:pt x="73" y="789"/>
                  <a:pt x="72" y="789"/>
                </a:cubicBezTo>
                <a:cubicBezTo>
                  <a:pt x="71" y="789"/>
                  <a:pt x="69" y="790"/>
                  <a:pt x="68" y="790"/>
                </a:cubicBezTo>
                <a:cubicBezTo>
                  <a:pt x="66" y="791"/>
                  <a:pt x="65" y="791"/>
                  <a:pt x="64" y="791"/>
                </a:cubicBezTo>
                <a:cubicBezTo>
                  <a:pt x="62" y="791"/>
                  <a:pt x="59" y="791"/>
                  <a:pt x="58" y="791"/>
                </a:cubicBezTo>
                <a:cubicBezTo>
                  <a:pt x="56" y="791"/>
                  <a:pt x="54" y="791"/>
                  <a:pt x="52" y="791"/>
                </a:cubicBezTo>
                <a:cubicBezTo>
                  <a:pt x="51" y="792"/>
                  <a:pt x="48" y="792"/>
                  <a:pt x="46" y="794"/>
                </a:cubicBezTo>
                <a:cubicBezTo>
                  <a:pt x="44" y="795"/>
                  <a:pt x="42" y="797"/>
                  <a:pt x="42" y="798"/>
                </a:cubicBezTo>
                <a:cubicBezTo>
                  <a:pt x="41" y="798"/>
                  <a:pt x="41" y="800"/>
                  <a:pt x="41" y="801"/>
                </a:cubicBezTo>
                <a:cubicBezTo>
                  <a:pt x="41" y="802"/>
                  <a:pt x="42" y="802"/>
                  <a:pt x="42" y="803"/>
                </a:cubicBezTo>
                <a:cubicBezTo>
                  <a:pt x="43" y="804"/>
                  <a:pt x="42" y="804"/>
                  <a:pt x="42" y="804"/>
                </a:cubicBezTo>
                <a:cubicBezTo>
                  <a:pt x="41" y="804"/>
                  <a:pt x="41" y="804"/>
                  <a:pt x="41" y="804"/>
                </a:cubicBezTo>
                <a:cubicBezTo>
                  <a:pt x="41" y="804"/>
                  <a:pt x="40" y="804"/>
                  <a:pt x="39" y="805"/>
                </a:cubicBezTo>
                <a:cubicBezTo>
                  <a:pt x="38" y="805"/>
                  <a:pt x="38" y="805"/>
                  <a:pt x="38" y="806"/>
                </a:cubicBezTo>
                <a:cubicBezTo>
                  <a:pt x="38" y="807"/>
                  <a:pt x="38" y="808"/>
                  <a:pt x="38" y="809"/>
                </a:cubicBezTo>
                <a:cubicBezTo>
                  <a:pt x="39" y="810"/>
                  <a:pt x="40" y="810"/>
                  <a:pt x="42" y="810"/>
                </a:cubicBezTo>
                <a:cubicBezTo>
                  <a:pt x="44" y="810"/>
                  <a:pt x="44" y="810"/>
                  <a:pt x="46" y="811"/>
                </a:cubicBezTo>
                <a:cubicBezTo>
                  <a:pt x="47" y="811"/>
                  <a:pt x="48" y="811"/>
                  <a:pt x="50" y="812"/>
                </a:cubicBezTo>
                <a:cubicBezTo>
                  <a:pt x="52" y="813"/>
                  <a:pt x="54" y="814"/>
                  <a:pt x="56" y="814"/>
                </a:cubicBezTo>
                <a:cubicBezTo>
                  <a:pt x="58" y="814"/>
                  <a:pt x="66" y="816"/>
                  <a:pt x="66" y="816"/>
                </a:cubicBezTo>
                <a:cubicBezTo>
                  <a:pt x="66" y="816"/>
                  <a:pt x="66" y="816"/>
                  <a:pt x="68" y="817"/>
                </a:cubicBezTo>
                <a:cubicBezTo>
                  <a:pt x="69" y="817"/>
                  <a:pt x="75" y="817"/>
                  <a:pt x="78" y="817"/>
                </a:cubicBezTo>
                <a:cubicBezTo>
                  <a:pt x="80" y="817"/>
                  <a:pt x="89" y="816"/>
                  <a:pt x="91" y="816"/>
                </a:cubicBezTo>
                <a:cubicBezTo>
                  <a:pt x="94" y="816"/>
                  <a:pt x="98" y="816"/>
                  <a:pt x="100" y="815"/>
                </a:cubicBezTo>
                <a:cubicBezTo>
                  <a:pt x="102" y="815"/>
                  <a:pt x="107" y="813"/>
                  <a:pt x="108" y="813"/>
                </a:cubicBezTo>
                <a:cubicBezTo>
                  <a:pt x="110" y="812"/>
                  <a:pt x="112" y="810"/>
                  <a:pt x="113" y="809"/>
                </a:cubicBezTo>
                <a:cubicBezTo>
                  <a:pt x="114" y="808"/>
                  <a:pt x="118" y="806"/>
                  <a:pt x="118" y="806"/>
                </a:cubicBezTo>
                <a:cubicBezTo>
                  <a:pt x="119" y="805"/>
                  <a:pt x="120" y="804"/>
                  <a:pt x="121" y="804"/>
                </a:cubicBezTo>
                <a:cubicBezTo>
                  <a:pt x="121" y="804"/>
                  <a:pt x="121" y="804"/>
                  <a:pt x="122" y="804"/>
                </a:cubicBezTo>
                <a:cubicBezTo>
                  <a:pt x="122" y="805"/>
                  <a:pt x="122" y="805"/>
                  <a:pt x="124" y="805"/>
                </a:cubicBezTo>
                <a:cubicBezTo>
                  <a:pt x="126" y="805"/>
                  <a:pt x="128" y="806"/>
                  <a:pt x="130" y="807"/>
                </a:cubicBezTo>
                <a:cubicBezTo>
                  <a:pt x="132" y="808"/>
                  <a:pt x="133" y="809"/>
                  <a:pt x="133" y="810"/>
                </a:cubicBezTo>
                <a:cubicBezTo>
                  <a:pt x="133" y="810"/>
                  <a:pt x="133" y="810"/>
                  <a:pt x="135" y="810"/>
                </a:cubicBezTo>
                <a:cubicBezTo>
                  <a:pt x="137" y="810"/>
                  <a:pt x="139" y="810"/>
                  <a:pt x="141" y="810"/>
                </a:cubicBezTo>
                <a:cubicBezTo>
                  <a:pt x="143" y="810"/>
                  <a:pt x="154" y="809"/>
                  <a:pt x="156" y="809"/>
                </a:cubicBezTo>
                <a:cubicBezTo>
                  <a:pt x="157" y="809"/>
                  <a:pt x="161" y="808"/>
                  <a:pt x="162" y="808"/>
                </a:cubicBezTo>
                <a:cubicBezTo>
                  <a:pt x="162" y="808"/>
                  <a:pt x="162" y="808"/>
                  <a:pt x="163" y="808"/>
                </a:cubicBezTo>
                <a:cubicBezTo>
                  <a:pt x="164" y="807"/>
                  <a:pt x="167" y="806"/>
                  <a:pt x="168" y="806"/>
                </a:cubicBezTo>
                <a:cubicBezTo>
                  <a:pt x="169" y="805"/>
                  <a:pt x="170" y="804"/>
                  <a:pt x="170" y="804"/>
                </a:cubicBezTo>
                <a:cubicBezTo>
                  <a:pt x="170" y="803"/>
                  <a:pt x="171" y="803"/>
                  <a:pt x="171" y="804"/>
                </a:cubicBezTo>
                <a:cubicBezTo>
                  <a:pt x="172" y="804"/>
                  <a:pt x="172" y="805"/>
                  <a:pt x="173" y="805"/>
                </a:cubicBezTo>
                <a:cubicBezTo>
                  <a:pt x="174" y="805"/>
                  <a:pt x="173" y="806"/>
                  <a:pt x="173" y="806"/>
                </a:cubicBezTo>
                <a:cubicBezTo>
                  <a:pt x="173" y="806"/>
                  <a:pt x="174" y="806"/>
                  <a:pt x="174" y="807"/>
                </a:cubicBezTo>
                <a:cubicBezTo>
                  <a:pt x="175" y="807"/>
                  <a:pt x="175" y="807"/>
                  <a:pt x="175" y="807"/>
                </a:cubicBezTo>
                <a:cubicBezTo>
                  <a:pt x="174" y="808"/>
                  <a:pt x="173" y="811"/>
                  <a:pt x="172" y="812"/>
                </a:cubicBezTo>
                <a:cubicBezTo>
                  <a:pt x="172" y="812"/>
                  <a:pt x="172" y="812"/>
                  <a:pt x="171" y="813"/>
                </a:cubicBezTo>
                <a:cubicBezTo>
                  <a:pt x="171" y="813"/>
                  <a:pt x="171" y="813"/>
                  <a:pt x="171" y="813"/>
                </a:cubicBezTo>
                <a:cubicBezTo>
                  <a:pt x="170" y="813"/>
                  <a:pt x="170" y="814"/>
                  <a:pt x="170" y="814"/>
                </a:cubicBezTo>
                <a:cubicBezTo>
                  <a:pt x="170" y="814"/>
                  <a:pt x="170" y="816"/>
                  <a:pt x="169" y="816"/>
                </a:cubicBezTo>
                <a:cubicBezTo>
                  <a:pt x="169" y="817"/>
                  <a:pt x="167" y="819"/>
                  <a:pt x="166" y="821"/>
                </a:cubicBezTo>
                <a:cubicBezTo>
                  <a:pt x="164" y="822"/>
                  <a:pt x="163" y="825"/>
                  <a:pt x="163" y="825"/>
                </a:cubicBezTo>
                <a:cubicBezTo>
                  <a:pt x="163" y="826"/>
                  <a:pt x="163" y="826"/>
                  <a:pt x="161" y="826"/>
                </a:cubicBezTo>
                <a:cubicBezTo>
                  <a:pt x="160" y="827"/>
                  <a:pt x="160" y="827"/>
                  <a:pt x="159" y="828"/>
                </a:cubicBezTo>
                <a:cubicBezTo>
                  <a:pt x="158" y="829"/>
                  <a:pt x="157" y="831"/>
                  <a:pt x="156" y="832"/>
                </a:cubicBezTo>
                <a:cubicBezTo>
                  <a:pt x="155" y="834"/>
                  <a:pt x="155" y="837"/>
                  <a:pt x="155" y="837"/>
                </a:cubicBezTo>
                <a:cubicBezTo>
                  <a:pt x="155" y="838"/>
                  <a:pt x="155" y="838"/>
                  <a:pt x="154" y="838"/>
                </a:cubicBezTo>
                <a:cubicBezTo>
                  <a:pt x="154" y="838"/>
                  <a:pt x="154" y="838"/>
                  <a:pt x="153" y="838"/>
                </a:cubicBezTo>
                <a:cubicBezTo>
                  <a:pt x="153" y="839"/>
                  <a:pt x="153" y="838"/>
                  <a:pt x="152" y="838"/>
                </a:cubicBezTo>
                <a:cubicBezTo>
                  <a:pt x="151" y="838"/>
                  <a:pt x="151" y="839"/>
                  <a:pt x="150" y="840"/>
                </a:cubicBezTo>
                <a:cubicBezTo>
                  <a:pt x="150" y="841"/>
                  <a:pt x="150" y="842"/>
                  <a:pt x="150" y="843"/>
                </a:cubicBezTo>
                <a:cubicBezTo>
                  <a:pt x="150" y="844"/>
                  <a:pt x="150" y="845"/>
                  <a:pt x="152" y="845"/>
                </a:cubicBezTo>
                <a:cubicBezTo>
                  <a:pt x="153" y="845"/>
                  <a:pt x="155" y="845"/>
                  <a:pt x="157" y="846"/>
                </a:cubicBezTo>
                <a:cubicBezTo>
                  <a:pt x="158" y="846"/>
                  <a:pt x="159" y="847"/>
                  <a:pt x="162" y="847"/>
                </a:cubicBezTo>
                <a:cubicBezTo>
                  <a:pt x="164" y="847"/>
                  <a:pt x="171" y="849"/>
                  <a:pt x="176" y="849"/>
                </a:cubicBezTo>
                <a:cubicBezTo>
                  <a:pt x="181" y="850"/>
                  <a:pt x="197" y="850"/>
                  <a:pt x="202" y="850"/>
                </a:cubicBezTo>
                <a:cubicBezTo>
                  <a:pt x="207" y="850"/>
                  <a:pt x="214" y="849"/>
                  <a:pt x="217" y="847"/>
                </a:cubicBezTo>
                <a:cubicBezTo>
                  <a:pt x="220" y="846"/>
                  <a:pt x="221" y="845"/>
                  <a:pt x="221" y="843"/>
                </a:cubicBezTo>
                <a:cubicBezTo>
                  <a:pt x="222" y="841"/>
                  <a:pt x="222" y="839"/>
                  <a:pt x="222" y="839"/>
                </a:cubicBezTo>
                <a:cubicBezTo>
                  <a:pt x="222" y="838"/>
                  <a:pt x="222" y="838"/>
                  <a:pt x="223" y="838"/>
                </a:cubicBezTo>
                <a:cubicBezTo>
                  <a:pt x="224" y="838"/>
                  <a:pt x="224" y="837"/>
                  <a:pt x="226" y="836"/>
                </a:cubicBezTo>
                <a:cubicBezTo>
                  <a:pt x="228" y="834"/>
                  <a:pt x="229" y="833"/>
                  <a:pt x="230" y="831"/>
                </a:cubicBezTo>
                <a:cubicBezTo>
                  <a:pt x="230" y="830"/>
                  <a:pt x="230" y="829"/>
                  <a:pt x="230" y="828"/>
                </a:cubicBezTo>
                <a:cubicBezTo>
                  <a:pt x="230" y="827"/>
                  <a:pt x="230" y="825"/>
                  <a:pt x="230" y="824"/>
                </a:cubicBezTo>
                <a:cubicBezTo>
                  <a:pt x="230" y="823"/>
                  <a:pt x="230" y="816"/>
                  <a:pt x="230" y="814"/>
                </a:cubicBezTo>
                <a:cubicBezTo>
                  <a:pt x="230" y="813"/>
                  <a:pt x="229" y="812"/>
                  <a:pt x="228" y="812"/>
                </a:cubicBezTo>
                <a:cubicBezTo>
                  <a:pt x="228" y="812"/>
                  <a:pt x="228" y="811"/>
                  <a:pt x="228" y="810"/>
                </a:cubicBezTo>
                <a:cubicBezTo>
                  <a:pt x="229" y="809"/>
                  <a:pt x="229" y="810"/>
                  <a:pt x="230" y="810"/>
                </a:cubicBezTo>
                <a:cubicBezTo>
                  <a:pt x="231" y="809"/>
                  <a:pt x="232" y="809"/>
                  <a:pt x="232" y="809"/>
                </a:cubicBezTo>
                <a:cubicBezTo>
                  <a:pt x="233" y="808"/>
                  <a:pt x="233" y="808"/>
                  <a:pt x="233" y="807"/>
                </a:cubicBezTo>
                <a:cubicBezTo>
                  <a:pt x="232" y="806"/>
                  <a:pt x="232" y="805"/>
                  <a:pt x="232" y="803"/>
                </a:cubicBezTo>
                <a:cubicBezTo>
                  <a:pt x="232" y="801"/>
                  <a:pt x="232" y="798"/>
                  <a:pt x="232" y="797"/>
                </a:cubicBezTo>
                <a:cubicBezTo>
                  <a:pt x="232" y="796"/>
                  <a:pt x="231" y="793"/>
                  <a:pt x="231" y="792"/>
                </a:cubicBezTo>
                <a:cubicBezTo>
                  <a:pt x="231" y="791"/>
                  <a:pt x="231" y="791"/>
                  <a:pt x="230" y="790"/>
                </a:cubicBezTo>
                <a:cubicBezTo>
                  <a:pt x="230" y="790"/>
                  <a:pt x="230" y="790"/>
                  <a:pt x="230" y="788"/>
                </a:cubicBezTo>
                <a:cubicBezTo>
                  <a:pt x="230" y="787"/>
                  <a:pt x="229" y="783"/>
                  <a:pt x="229" y="781"/>
                </a:cubicBezTo>
                <a:cubicBezTo>
                  <a:pt x="228" y="778"/>
                  <a:pt x="225" y="769"/>
                  <a:pt x="225" y="767"/>
                </a:cubicBezTo>
                <a:cubicBezTo>
                  <a:pt x="224" y="765"/>
                  <a:pt x="223" y="762"/>
                  <a:pt x="223" y="760"/>
                </a:cubicBezTo>
                <a:cubicBezTo>
                  <a:pt x="223" y="758"/>
                  <a:pt x="222" y="751"/>
                  <a:pt x="221" y="748"/>
                </a:cubicBezTo>
                <a:cubicBezTo>
                  <a:pt x="220" y="746"/>
                  <a:pt x="220" y="744"/>
                  <a:pt x="220" y="741"/>
                </a:cubicBezTo>
                <a:cubicBezTo>
                  <a:pt x="220" y="737"/>
                  <a:pt x="220" y="728"/>
                  <a:pt x="220" y="723"/>
                </a:cubicBezTo>
                <a:cubicBezTo>
                  <a:pt x="220" y="719"/>
                  <a:pt x="220" y="711"/>
                  <a:pt x="220" y="708"/>
                </a:cubicBezTo>
                <a:cubicBezTo>
                  <a:pt x="219" y="706"/>
                  <a:pt x="219" y="702"/>
                  <a:pt x="220" y="700"/>
                </a:cubicBezTo>
                <a:cubicBezTo>
                  <a:pt x="220" y="697"/>
                  <a:pt x="220" y="694"/>
                  <a:pt x="221" y="692"/>
                </a:cubicBezTo>
                <a:cubicBezTo>
                  <a:pt x="221" y="689"/>
                  <a:pt x="221" y="682"/>
                  <a:pt x="221" y="680"/>
                </a:cubicBezTo>
                <a:cubicBezTo>
                  <a:pt x="221" y="679"/>
                  <a:pt x="220" y="676"/>
                  <a:pt x="220" y="675"/>
                </a:cubicBezTo>
                <a:cubicBezTo>
                  <a:pt x="219" y="674"/>
                  <a:pt x="219" y="669"/>
                  <a:pt x="219" y="664"/>
                </a:cubicBezTo>
                <a:cubicBezTo>
                  <a:pt x="219" y="659"/>
                  <a:pt x="219" y="652"/>
                  <a:pt x="218" y="648"/>
                </a:cubicBezTo>
                <a:cubicBezTo>
                  <a:pt x="218" y="645"/>
                  <a:pt x="217" y="635"/>
                  <a:pt x="216" y="633"/>
                </a:cubicBezTo>
                <a:cubicBezTo>
                  <a:pt x="215" y="629"/>
                  <a:pt x="214" y="619"/>
                  <a:pt x="213" y="616"/>
                </a:cubicBezTo>
                <a:cubicBezTo>
                  <a:pt x="213" y="612"/>
                  <a:pt x="211" y="598"/>
                  <a:pt x="210" y="593"/>
                </a:cubicBezTo>
                <a:cubicBezTo>
                  <a:pt x="210" y="589"/>
                  <a:pt x="208" y="573"/>
                  <a:pt x="208" y="570"/>
                </a:cubicBezTo>
                <a:cubicBezTo>
                  <a:pt x="208" y="567"/>
                  <a:pt x="207" y="549"/>
                  <a:pt x="207" y="544"/>
                </a:cubicBezTo>
                <a:cubicBezTo>
                  <a:pt x="206" y="539"/>
                  <a:pt x="206" y="522"/>
                  <a:pt x="206" y="519"/>
                </a:cubicBezTo>
                <a:cubicBezTo>
                  <a:pt x="205" y="516"/>
                  <a:pt x="205" y="504"/>
                  <a:pt x="205" y="500"/>
                </a:cubicBezTo>
                <a:cubicBezTo>
                  <a:pt x="205" y="496"/>
                  <a:pt x="205" y="488"/>
                  <a:pt x="205" y="486"/>
                </a:cubicBezTo>
                <a:cubicBezTo>
                  <a:pt x="205" y="484"/>
                  <a:pt x="205" y="476"/>
                  <a:pt x="205" y="474"/>
                </a:cubicBezTo>
                <a:cubicBezTo>
                  <a:pt x="205" y="472"/>
                  <a:pt x="204" y="462"/>
                  <a:pt x="204" y="460"/>
                </a:cubicBezTo>
                <a:cubicBezTo>
                  <a:pt x="204" y="457"/>
                  <a:pt x="203" y="447"/>
                  <a:pt x="203" y="445"/>
                </a:cubicBezTo>
                <a:cubicBezTo>
                  <a:pt x="203" y="443"/>
                  <a:pt x="202" y="433"/>
                  <a:pt x="202" y="431"/>
                </a:cubicBezTo>
                <a:cubicBezTo>
                  <a:pt x="202" y="430"/>
                  <a:pt x="202" y="426"/>
                  <a:pt x="201" y="425"/>
                </a:cubicBezTo>
                <a:cubicBezTo>
                  <a:pt x="201" y="423"/>
                  <a:pt x="200" y="419"/>
                  <a:pt x="200" y="419"/>
                </a:cubicBezTo>
                <a:cubicBezTo>
                  <a:pt x="200" y="418"/>
                  <a:pt x="201" y="415"/>
                  <a:pt x="202" y="415"/>
                </a:cubicBezTo>
                <a:cubicBezTo>
                  <a:pt x="202" y="414"/>
                  <a:pt x="202" y="414"/>
                  <a:pt x="203" y="414"/>
                </a:cubicBezTo>
                <a:cubicBezTo>
                  <a:pt x="204" y="414"/>
                  <a:pt x="204" y="414"/>
                  <a:pt x="205" y="413"/>
                </a:cubicBezTo>
                <a:cubicBezTo>
                  <a:pt x="206" y="412"/>
                  <a:pt x="207" y="410"/>
                  <a:pt x="208" y="409"/>
                </a:cubicBezTo>
                <a:cubicBezTo>
                  <a:pt x="209" y="407"/>
                  <a:pt x="209" y="407"/>
                  <a:pt x="209" y="407"/>
                </a:cubicBezTo>
                <a:cubicBezTo>
                  <a:pt x="210" y="406"/>
                  <a:pt x="212" y="404"/>
                  <a:pt x="214" y="403"/>
                </a:cubicBezTo>
                <a:cubicBezTo>
                  <a:pt x="216" y="401"/>
                  <a:pt x="217" y="400"/>
                  <a:pt x="218" y="397"/>
                </a:cubicBezTo>
                <a:cubicBezTo>
                  <a:pt x="219" y="395"/>
                  <a:pt x="219" y="395"/>
                  <a:pt x="221" y="394"/>
                </a:cubicBezTo>
                <a:cubicBezTo>
                  <a:pt x="222" y="393"/>
                  <a:pt x="224" y="391"/>
                  <a:pt x="225" y="390"/>
                </a:cubicBezTo>
                <a:cubicBezTo>
                  <a:pt x="227" y="389"/>
                  <a:pt x="228" y="387"/>
                  <a:pt x="228" y="387"/>
                </a:cubicBezTo>
                <a:cubicBezTo>
                  <a:pt x="228" y="387"/>
                  <a:pt x="228" y="387"/>
                  <a:pt x="228" y="387"/>
                </a:cubicBezTo>
                <a:cubicBezTo>
                  <a:pt x="229" y="386"/>
                  <a:pt x="230" y="383"/>
                  <a:pt x="230" y="382"/>
                </a:cubicBezTo>
                <a:cubicBezTo>
                  <a:pt x="231" y="381"/>
                  <a:pt x="230" y="380"/>
                  <a:pt x="231" y="379"/>
                </a:cubicBezTo>
                <a:cubicBezTo>
                  <a:pt x="232" y="378"/>
                  <a:pt x="233" y="376"/>
                  <a:pt x="233" y="375"/>
                </a:cubicBezTo>
                <a:cubicBezTo>
                  <a:pt x="234" y="374"/>
                  <a:pt x="233" y="374"/>
                  <a:pt x="232" y="375"/>
                </a:cubicBezTo>
                <a:cubicBezTo>
                  <a:pt x="232" y="375"/>
                  <a:pt x="232" y="375"/>
                  <a:pt x="232" y="375"/>
                </a:cubicBezTo>
                <a:cubicBezTo>
                  <a:pt x="232" y="374"/>
                  <a:pt x="232" y="374"/>
                  <a:pt x="232" y="373"/>
                </a:cubicBezTo>
                <a:cubicBezTo>
                  <a:pt x="233" y="372"/>
                  <a:pt x="233" y="368"/>
                  <a:pt x="233" y="367"/>
                </a:cubicBezTo>
                <a:cubicBezTo>
                  <a:pt x="233" y="367"/>
                  <a:pt x="234" y="364"/>
                  <a:pt x="235" y="362"/>
                </a:cubicBezTo>
                <a:cubicBezTo>
                  <a:pt x="236" y="361"/>
                  <a:pt x="236" y="359"/>
                  <a:pt x="237" y="357"/>
                </a:cubicBezTo>
                <a:cubicBezTo>
                  <a:pt x="239" y="352"/>
                  <a:pt x="239" y="349"/>
                  <a:pt x="240" y="347"/>
                </a:cubicBezTo>
                <a:cubicBezTo>
                  <a:pt x="240" y="344"/>
                  <a:pt x="239" y="340"/>
                  <a:pt x="239" y="337"/>
                </a:cubicBezTo>
                <a:cubicBezTo>
                  <a:pt x="238" y="333"/>
                  <a:pt x="240" y="330"/>
                  <a:pt x="241" y="328"/>
                </a:cubicBezTo>
                <a:cubicBezTo>
                  <a:pt x="244" y="325"/>
                  <a:pt x="245" y="323"/>
                  <a:pt x="246" y="320"/>
                </a:cubicBezTo>
                <a:cubicBezTo>
                  <a:pt x="248" y="317"/>
                  <a:pt x="249" y="314"/>
                  <a:pt x="250" y="312"/>
                </a:cubicBezTo>
                <a:cubicBezTo>
                  <a:pt x="250" y="310"/>
                  <a:pt x="251" y="307"/>
                  <a:pt x="252" y="303"/>
                </a:cubicBezTo>
                <a:cubicBezTo>
                  <a:pt x="254" y="298"/>
                  <a:pt x="256" y="289"/>
                  <a:pt x="257" y="285"/>
                </a:cubicBezTo>
                <a:cubicBezTo>
                  <a:pt x="258" y="281"/>
                  <a:pt x="258" y="278"/>
                  <a:pt x="258" y="276"/>
                </a:cubicBezTo>
                <a:close/>
                <a:moveTo>
                  <a:pt x="151" y="706"/>
                </a:moveTo>
                <a:cubicBezTo>
                  <a:pt x="150" y="705"/>
                  <a:pt x="150" y="704"/>
                  <a:pt x="150" y="703"/>
                </a:cubicBezTo>
                <a:cubicBezTo>
                  <a:pt x="150" y="702"/>
                  <a:pt x="150" y="699"/>
                  <a:pt x="150" y="695"/>
                </a:cubicBezTo>
                <a:cubicBezTo>
                  <a:pt x="150" y="692"/>
                  <a:pt x="150" y="682"/>
                  <a:pt x="150" y="679"/>
                </a:cubicBezTo>
                <a:cubicBezTo>
                  <a:pt x="150" y="677"/>
                  <a:pt x="150" y="667"/>
                  <a:pt x="150" y="663"/>
                </a:cubicBezTo>
                <a:cubicBezTo>
                  <a:pt x="150" y="658"/>
                  <a:pt x="148" y="646"/>
                  <a:pt x="148" y="643"/>
                </a:cubicBezTo>
                <a:cubicBezTo>
                  <a:pt x="147" y="641"/>
                  <a:pt x="147" y="632"/>
                  <a:pt x="146" y="630"/>
                </a:cubicBezTo>
                <a:cubicBezTo>
                  <a:pt x="146" y="628"/>
                  <a:pt x="145" y="623"/>
                  <a:pt x="144" y="622"/>
                </a:cubicBezTo>
                <a:cubicBezTo>
                  <a:pt x="144" y="620"/>
                  <a:pt x="142" y="610"/>
                  <a:pt x="141" y="608"/>
                </a:cubicBezTo>
                <a:cubicBezTo>
                  <a:pt x="141" y="607"/>
                  <a:pt x="140" y="606"/>
                  <a:pt x="140" y="605"/>
                </a:cubicBezTo>
                <a:cubicBezTo>
                  <a:pt x="141" y="604"/>
                  <a:pt x="141" y="602"/>
                  <a:pt x="141" y="600"/>
                </a:cubicBezTo>
                <a:cubicBezTo>
                  <a:pt x="141" y="597"/>
                  <a:pt x="141" y="588"/>
                  <a:pt x="141" y="587"/>
                </a:cubicBezTo>
                <a:cubicBezTo>
                  <a:pt x="142" y="586"/>
                  <a:pt x="142" y="587"/>
                  <a:pt x="142" y="587"/>
                </a:cubicBezTo>
                <a:cubicBezTo>
                  <a:pt x="143" y="588"/>
                  <a:pt x="143" y="589"/>
                  <a:pt x="144" y="592"/>
                </a:cubicBezTo>
                <a:cubicBezTo>
                  <a:pt x="145" y="595"/>
                  <a:pt x="145" y="595"/>
                  <a:pt x="145" y="596"/>
                </a:cubicBezTo>
                <a:cubicBezTo>
                  <a:pt x="145" y="596"/>
                  <a:pt x="145" y="597"/>
                  <a:pt x="145" y="598"/>
                </a:cubicBezTo>
                <a:cubicBezTo>
                  <a:pt x="145" y="598"/>
                  <a:pt x="146" y="601"/>
                  <a:pt x="146" y="604"/>
                </a:cubicBezTo>
                <a:cubicBezTo>
                  <a:pt x="146" y="606"/>
                  <a:pt x="148" y="611"/>
                  <a:pt x="149" y="615"/>
                </a:cubicBezTo>
                <a:cubicBezTo>
                  <a:pt x="150" y="618"/>
                  <a:pt x="150" y="619"/>
                  <a:pt x="150" y="621"/>
                </a:cubicBezTo>
                <a:cubicBezTo>
                  <a:pt x="150" y="623"/>
                  <a:pt x="150" y="629"/>
                  <a:pt x="150" y="634"/>
                </a:cubicBezTo>
                <a:cubicBezTo>
                  <a:pt x="150" y="638"/>
                  <a:pt x="151" y="644"/>
                  <a:pt x="152" y="647"/>
                </a:cubicBezTo>
                <a:cubicBezTo>
                  <a:pt x="153" y="650"/>
                  <a:pt x="155" y="659"/>
                  <a:pt x="155" y="661"/>
                </a:cubicBezTo>
                <a:cubicBezTo>
                  <a:pt x="156" y="663"/>
                  <a:pt x="156" y="664"/>
                  <a:pt x="156" y="666"/>
                </a:cubicBezTo>
                <a:cubicBezTo>
                  <a:pt x="156" y="668"/>
                  <a:pt x="157" y="677"/>
                  <a:pt x="157" y="681"/>
                </a:cubicBezTo>
                <a:cubicBezTo>
                  <a:pt x="157" y="685"/>
                  <a:pt x="158" y="699"/>
                  <a:pt x="158" y="701"/>
                </a:cubicBezTo>
                <a:cubicBezTo>
                  <a:pt x="158" y="702"/>
                  <a:pt x="159" y="711"/>
                  <a:pt x="159" y="713"/>
                </a:cubicBezTo>
                <a:cubicBezTo>
                  <a:pt x="159" y="715"/>
                  <a:pt x="159" y="721"/>
                  <a:pt x="159" y="722"/>
                </a:cubicBezTo>
                <a:cubicBezTo>
                  <a:pt x="159" y="723"/>
                  <a:pt x="159" y="723"/>
                  <a:pt x="159" y="722"/>
                </a:cubicBezTo>
                <a:cubicBezTo>
                  <a:pt x="159" y="722"/>
                  <a:pt x="158" y="720"/>
                  <a:pt x="157" y="719"/>
                </a:cubicBezTo>
                <a:cubicBezTo>
                  <a:pt x="157" y="718"/>
                  <a:pt x="156" y="716"/>
                  <a:pt x="156" y="715"/>
                </a:cubicBezTo>
                <a:cubicBezTo>
                  <a:pt x="155" y="715"/>
                  <a:pt x="151" y="707"/>
                  <a:pt x="151" y="706"/>
                </a:cubicBezTo>
                <a:close/>
                <a:moveTo>
                  <a:pt x="159" y="746"/>
                </a:moveTo>
                <a:cubicBezTo>
                  <a:pt x="159" y="746"/>
                  <a:pt x="157" y="745"/>
                  <a:pt x="157" y="744"/>
                </a:cubicBezTo>
                <a:cubicBezTo>
                  <a:pt x="156" y="744"/>
                  <a:pt x="156" y="743"/>
                  <a:pt x="156" y="742"/>
                </a:cubicBezTo>
                <a:cubicBezTo>
                  <a:pt x="156" y="741"/>
                  <a:pt x="157" y="741"/>
                  <a:pt x="157" y="740"/>
                </a:cubicBezTo>
                <a:cubicBezTo>
                  <a:pt x="158" y="739"/>
                  <a:pt x="158" y="737"/>
                  <a:pt x="159" y="736"/>
                </a:cubicBezTo>
                <a:cubicBezTo>
                  <a:pt x="159" y="734"/>
                  <a:pt x="159" y="734"/>
                  <a:pt x="159" y="735"/>
                </a:cubicBezTo>
                <a:cubicBezTo>
                  <a:pt x="159" y="737"/>
                  <a:pt x="160" y="741"/>
                  <a:pt x="160" y="742"/>
                </a:cubicBezTo>
                <a:cubicBezTo>
                  <a:pt x="160" y="743"/>
                  <a:pt x="160" y="745"/>
                  <a:pt x="160" y="746"/>
                </a:cubicBezTo>
                <a:cubicBezTo>
                  <a:pt x="160" y="747"/>
                  <a:pt x="160" y="747"/>
                  <a:pt x="159" y="746"/>
                </a:cubicBezTo>
                <a:close/>
                <a:moveTo>
                  <a:pt x="172" y="788"/>
                </a:moveTo>
                <a:cubicBezTo>
                  <a:pt x="172" y="788"/>
                  <a:pt x="172" y="789"/>
                  <a:pt x="172" y="790"/>
                </a:cubicBezTo>
                <a:cubicBezTo>
                  <a:pt x="172" y="791"/>
                  <a:pt x="171" y="796"/>
                  <a:pt x="171" y="798"/>
                </a:cubicBezTo>
                <a:cubicBezTo>
                  <a:pt x="170" y="801"/>
                  <a:pt x="170" y="799"/>
                  <a:pt x="170" y="800"/>
                </a:cubicBezTo>
                <a:cubicBezTo>
                  <a:pt x="170" y="800"/>
                  <a:pt x="170" y="800"/>
                  <a:pt x="170" y="798"/>
                </a:cubicBezTo>
                <a:cubicBezTo>
                  <a:pt x="169" y="795"/>
                  <a:pt x="169" y="791"/>
                  <a:pt x="169" y="790"/>
                </a:cubicBezTo>
                <a:cubicBezTo>
                  <a:pt x="169" y="788"/>
                  <a:pt x="168" y="788"/>
                  <a:pt x="168" y="788"/>
                </a:cubicBezTo>
                <a:cubicBezTo>
                  <a:pt x="167" y="788"/>
                  <a:pt x="167" y="787"/>
                  <a:pt x="167" y="787"/>
                </a:cubicBezTo>
                <a:cubicBezTo>
                  <a:pt x="167" y="787"/>
                  <a:pt x="166" y="787"/>
                  <a:pt x="166" y="787"/>
                </a:cubicBezTo>
                <a:cubicBezTo>
                  <a:pt x="166" y="787"/>
                  <a:pt x="166" y="785"/>
                  <a:pt x="167" y="784"/>
                </a:cubicBezTo>
                <a:cubicBezTo>
                  <a:pt x="167" y="783"/>
                  <a:pt x="167" y="783"/>
                  <a:pt x="167" y="783"/>
                </a:cubicBezTo>
                <a:cubicBezTo>
                  <a:pt x="168" y="783"/>
                  <a:pt x="168" y="783"/>
                  <a:pt x="168" y="783"/>
                </a:cubicBezTo>
                <a:cubicBezTo>
                  <a:pt x="169" y="783"/>
                  <a:pt x="168" y="782"/>
                  <a:pt x="169" y="783"/>
                </a:cubicBezTo>
                <a:cubicBezTo>
                  <a:pt x="170" y="784"/>
                  <a:pt x="171" y="786"/>
                  <a:pt x="172" y="787"/>
                </a:cubicBezTo>
                <a:cubicBezTo>
                  <a:pt x="173" y="787"/>
                  <a:pt x="173" y="788"/>
                  <a:pt x="172" y="788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9525">
            <a:noFill/>
            <a:round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5855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sz="3200" b="1" i="1" u="sng" dirty="0" smtClean="0"/>
              <a:t>What is it?</a:t>
            </a:r>
            <a:endParaRPr lang="en-US" sz="32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BS&amp;S advanced chapters as stand-alone seminars</a:t>
            </a:r>
          </a:p>
          <a:p>
            <a:r>
              <a:rPr lang="en-US" dirty="0" smtClean="0"/>
              <a:t>Teach one or a series of seminars</a:t>
            </a:r>
          </a:p>
          <a:p>
            <a:r>
              <a:rPr lang="en-US" dirty="0" smtClean="0"/>
              <a:t>Students receive e-Books rather than printed texts</a:t>
            </a:r>
          </a:p>
          <a:p>
            <a:r>
              <a:rPr lang="en-US" dirty="0" smtClean="0"/>
              <a:t>Recently updated PPT available</a:t>
            </a:r>
          </a:p>
          <a:p>
            <a:pPr lvl="1"/>
            <a:r>
              <a:rPr lang="en-US" dirty="0" smtClean="0"/>
              <a:t>In E-Directorate’s eLib Resource 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E235-CE0C-482D-B201-03EA9B66F80A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73757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E235-CE0C-482D-B201-03EA9B66F80A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pic>
        <p:nvPicPr>
          <p:cNvPr id="1026" name="Picture 2" descr="http://samplesofbusinessplans.net/wp-content/uploads/2013/05/business-pla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844" y="3200401"/>
            <a:ext cx="3741756" cy="249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533400"/>
            <a:ext cx="7239000" cy="4495800"/>
          </a:xfrm>
        </p:spPr>
        <p:txBody>
          <a:bodyPr/>
          <a:lstStyle/>
          <a:p>
            <a:pPr marL="0" indent="0">
              <a:buNone/>
            </a:pPr>
            <a:r>
              <a:rPr lang="en-US" b="1" i="1" u="sng" dirty="0" smtClean="0"/>
              <a:t>Goals</a:t>
            </a:r>
          </a:p>
          <a:p>
            <a:pPr marL="0" indent="0">
              <a:buNone/>
            </a:pPr>
            <a:endParaRPr lang="en-US" sz="800" i="1" u="sng" dirty="0" smtClean="0"/>
          </a:p>
          <a:p>
            <a:pPr marL="0" indent="0">
              <a:buNone/>
            </a:pPr>
            <a:r>
              <a:rPr lang="en-US" sz="2700" dirty="0" smtClean="0"/>
              <a:t>Capture the post-ABS graduate </a:t>
            </a:r>
            <a:br>
              <a:rPr lang="en-US" sz="2700" dirty="0" smtClean="0"/>
            </a:br>
            <a:r>
              <a:rPr lang="en-US" sz="2700" dirty="0" smtClean="0"/>
              <a:t>student so as to create synergy </a:t>
            </a:r>
            <a:br>
              <a:rPr lang="en-US" sz="2700" dirty="0" smtClean="0"/>
            </a:br>
            <a:r>
              <a:rPr lang="en-US" sz="2700" dirty="0" smtClean="0"/>
              <a:t>with existing PE programs while, at the </a:t>
            </a:r>
            <a:br>
              <a:rPr lang="en-US" sz="2700" dirty="0" smtClean="0"/>
            </a:br>
            <a:r>
              <a:rPr lang="en-US" sz="2700" dirty="0" smtClean="0"/>
              <a:t>same</a:t>
            </a:r>
            <a:r>
              <a:rPr lang="en-US" sz="2700" dirty="0"/>
              <a:t> </a:t>
            </a:r>
            <a:r>
              <a:rPr lang="en-US" sz="2700" dirty="0" smtClean="0"/>
              <a:t>time, leveraging </a:t>
            </a:r>
            <a:br>
              <a:rPr lang="en-US" sz="2700" dirty="0" smtClean="0"/>
            </a:br>
            <a:r>
              <a:rPr lang="en-US" sz="2700" dirty="0" smtClean="0"/>
              <a:t>our</a:t>
            </a:r>
            <a:r>
              <a:rPr lang="en-US" sz="2700" dirty="0"/>
              <a:t> </a:t>
            </a:r>
            <a:r>
              <a:rPr lang="en-US" sz="2700" dirty="0" smtClean="0"/>
              <a:t>reputation </a:t>
            </a:r>
          </a:p>
          <a:p>
            <a:pPr lvl="1"/>
            <a:r>
              <a:rPr lang="en-US" sz="2700" dirty="0" smtClean="0"/>
              <a:t>Nearly 38,000 PE </a:t>
            </a:r>
            <a:br>
              <a:rPr lang="en-US" sz="2700" dirty="0" smtClean="0"/>
            </a:br>
            <a:r>
              <a:rPr lang="en-US" sz="2700" dirty="0" smtClean="0"/>
              <a:t>missions got underway</a:t>
            </a:r>
            <a:br>
              <a:rPr lang="en-US" sz="2700" dirty="0" smtClean="0"/>
            </a:br>
            <a:r>
              <a:rPr lang="en-US" sz="2700" dirty="0" smtClean="0"/>
              <a:t>in 2014 </a:t>
            </a:r>
          </a:p>
          <a:p>
            <a:pPr lvl="1"/>
            <a:r>
              <a:rPr lang="en-US" sz="2700" dirty="0" smtClean="0"/>
              <a:t>Very little was repeat</a:t>
            </a:r>
            <a:br>
              <a:rPr lang="en-US" sz="2700" dirty="0" smtClean="0"/>
            </a:br>
            <a:r>
              <a:rPr lang="en-US" sz="2700" dirty="0" smtClean="0"/>
              <a:t>business </a:t>
            </a:r>
          </a:p>
          <a:p>
            <a:pPr lvl="1"/>
            <a:r>
              <a:rPr lang="en-US" sz="2700" dirty="0" smtClean="0"/>
              <a:t>A waste AND an opportunity</a:t>
            </a:r>
          </a:p>
        </p:txBody>
      </p:sp>
    </p:spTree>
    <p:extLst>
      <p:ext uri="{BB962C8B-B14F-4D97-AF65-F5344CB8AC3E}">
        <p14:creationId xmlns:p14="http://schemas.microsoft.com/office/powerpoint/2010/main" val="1657858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E235-CE0C-482D-B201-03EA9B66F80A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pic>
        <p:nvPicPr>
          <p:cNvPr id="1026" name="Picture 2" descr="http://samplesofbusinessplans.net/wp-content/uploads/2013/05/business-pla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844" y="3200401"/>
            <a:ext cx="3741756" cy="249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533400"/>
            <a:ext cx="7239000" cy="4495800"/>
          </a:xfrm>
        </p:spPr>
        <p:txBody>
          <a:bodyPr/>
          <a:lstStyle/>
          <a:p>
            <a:pPr marL="0" indent="0">
              <a:buNone/>
            </a:pPr>
            <a:r>
              <a:rPr lang="en-US" b="1" i="1" u="sng" dirty="0" smtClean="0"/>
              <a:t>Strategy</a:t>
            </a:r>
          </a:p>
          <a:p>
            <a:endParaRPr lang="en-US" sz="2700" dirty="0" smtClean="0"/>
          </a:p>
          <a:p>
            <a:pPr lvl="1"/>
            <a:r>
              <a:rPr lang="en-US" sz="2700" dirty="0" smtClean="0"/>
              <a:t>Create an add-on electronic </a:t>
            </a:r>
            <a:br>
              <a:rPr lang="en-US" sz="2700" dirty="0" smtClean="0"/>
            </a:br>
            <a:r>
              <a:rPr lang="en-US" sz="2700" dirty="0" smtClean="0"/>
              <a:t>capability</a:t>
            </a:r>
            <a:r>
              <a:rPr lang="en-US" sz="2700" dirty="0"/>
              <a:t> </a:t>
            </a:r>
            <a:r>
              <a:rPr lang="en-US" sz="2700" dirty="0" smtClean="0"/>
              <a:t>that leverages our existing content, i.e., low- or no-cost</a:t>
            </a:r>
          </a:p>
          <a:p>
            <a:pPr lvl="1"/>
            <a:r>
              <a:rPr lang="en-US" sz="2700" dirty="0" smtClean="0"/>
              <a:t>Partnering with world-</a:t>
            </a:r>
            <a:br>
              <a:rPr lang="en-US" sz="2700" dirty="0" smtClean="0"/>
            </a:br>
            <a:r>
              <a:rPr lang="en-US" sz="2700" dirty="0" smtClean="0"/>
              <a:t>class publishers in</a:t>
            </a:r>
            <a:br>
              <a:rPr lang="en-US" sz="2700" dirty="0" smtClean="0"/>
            </a:br>
            <a:r>
              <a:rPr lang="en-US" sz="2700" dirty="0" smtClean="0"/>
              <a:t>the education or</a:t>
            </a:r>
            <a:br>
              <a:rPr lang="en-US" sz="2700" dirty="0" smtClean="0"/>
            </a:br>
            <a:r>
              <a:rPr lang="en-US" sz="2700" dirty="0" smtClean="0"/>
              <a:t>maritime markets</a:t>
            </a:r>
          </a:p>
          <a:p>
            <a:pPr lvl="1"/>
            <a:r>
              <a:rPr lang="en-US" sz="2700" dirty="0" smtClean="0"/>
              <a:t>Resulting in revenue</a:t>
            </a:r>
            <a:br>
              <a:rPr lang="en-US" sz="2700" dirty="0" smtClean="0"/>
            </a:br>
            <a:r>
              <a:rPr lang="en-US" sz="2700" dirty="0" smtClean="0"/>
              <a:t>opportunities for units</a:t>
            </a:r>
            <a:br>
              <a:rPr lang="en-US" sz="2700" dirty="0" smtClean="0"/>
            </a:br>
            <a:r>
              <a:rPr lang="en-US" sz="2700" dirty="0" smtClean="0"/>
              <a:t>that can be invested</a:t>
            </a:r>
            <a:br>
              <a:rPr lang="en-US" sz="2700" dirty="0" smtClean="0"/>
            </a:br>
            <a:r>
              <a:rPr lang="en-US" sz="2700" dirty="0" smtClean="0"/>
              <a:t>back in further RBS capabilities</a:t>
            </a:r>
            <a:br>
              <a:rPr lang="en-US" sz="2700" dirty="0" smtClean="0"/>
            </a:b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062352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7239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i="1" u="sng" dirty="0" smtClean="0"/>
              <a:t>Features</a:t>
            </a:r>
            <a:endParaRPr lang="en-US" sz="2800" b="1" i="1" u="sng" dirty="0"/>
          </a:p>
          <a:p>
            <a:r>
              <a:rPr lang="en-US" sz="2700" dirty="0" smtClean="0"/>
              <a:t>Short seminar based classes</a:t>
            </a:r>
          </a:p>
          <a:p>
            <a:r>
              <a:rPr lang="en-US" sz="2700" dirty="0" smtClean="0"/>
              <a:t>Text accessed via the Internet</a:t>
            </a:r>
          </a:p>
          <a:p>
            <a:pPr lvl="1"/>
            <a:r>
              <a:rPr lang="en-US" sz="2300" dirty="0" smtClean="0"/>
              <a:t>Requires no printed inventory</a:t>
            </a:r>
          </a:p>
          <a:p>
            <a:r>
              <a:rPr lang="en-US" sz="2700" dirty="0" smtClean="0"/>
              <a:t>Suitable for classroom presentation</a:t>
            </a:r>
          </a:p>
          <a:p>
            <a:r>
              <a:rPr lang="en-US" sz="2700" dirty="0" smtClean="0"/>
              <a:t>Allows for flotilla income</a:t>
            </a:r>
          </a:p>
          <a:p>
            <a:r>
              <a:rPr lang="en-US" sz="2700" dirty="0" smtClean="0"/>
              <a:t>Targets un-tapped boating </a:t>
            </a:r>
            <a:br>
              <a:rPr lang="en-US" sz="2700" dirty="0" smtClean="0"/>
            </a:br>
            <a:r>
              <a:rPr lang="en-US" sz="2700" dirty="0" smtClean="0"/>
              <a:t>market with previous </a:t>
            </a:r>
            <a:br>
              <a:rPr lang="en-US" sz="2700" dirty="0" smtClean="0"/>
            </a:br>
            <a:r>
              <a:rPr lang="en-US" sz="2700" dirty="0" smtClean="0"/>
              <a:t>positive USCG Aux PE</a:t>
            </a:r>
            <a:br>
              <a:rPr lang="en-US" sz="2700" dirty="0" smtClean="0"/>
            </a:br>
            <a:r>
              <a:rPr lang="en-US" sz="2700" dirty="0" smtClean="0"/>
              <a:t>experience</a:t>
            </a:r>
          </a:p>
          <a:p>
            <a:r>
              <a:rPr lang="en-US" sz="2700" dirty="0" smtClean="0"/>
              <a:t>Meets market demand</a:t>
            </a:r>
            <a:br>
              <a:rPr lang="en-US" sz="2700" dirty="0" smtClean="0"/>
            </a:br>
            <a:r>
              <a:rPr lang="en-US" sz="2700" dirty="0" smtClean="0"/>
              <a:t>for high-tech solutions</a:t>
            </a:r>
          </a:p>
          <a:p>
            <a:pPr marL="457200" lvl="1" indent="0">
              <a:buNone/>
            </a:pPr>
            <a:endParaRPr lang="en-US" sz="27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E235-CE0C-482D-B201-03EA9B66F80A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pic>
        <p:nvPicPr>
          <p:cNvPr id="6" name="Picture 2" descr="http://samplesofbusinessplans.net/wp-content/uploads/2013/05/business-pla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844" y="3200401"/>
            <a:ext cx="3741756" cy="249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1787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E4D6-6DB3-475B-9F73-3597F93F5770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1000" y="533400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 u="sng" kern="0" dirty="0" smtClean="0"/>
              <a:t>What are the drivers?</a:t>
            </a:r>
            <a:endParaRPr lang="en-US" sz="3200" b="1" i="1" u="sng" kern="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954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 smtClean="0"/>
              <a:t>Market: </a:t>
            </a:r>
            <a:r>
              <a:rPr lang="en-US" kern="0" dirty="0" smtClean="0"/>
              <a:t>graduates </a:t>
            </a:r>
            <a:r>
              <a:rPr lang="en-US" kern="0" dirty="0"/>
              <a:t>of </a:t>
            </a:r>
            <a:r>
              <a:rPr lang="en-US" kern="0" dirty="0" smtClean="0"/>
              <a:t>mandatory </a:t>
            </a:r>
          </a:p>
          <a:p>
            <a:pPr marL="0" indent="0">
              <a:buNone/>
            </a:pPr>
            <a:r>
              <a:rPr lang="en-US" kern="0" dirty="0" smtClean="0"/>
              <a:t>   courses are looking for more advanced  </a:t>
            </a:r>
          </a:p>
          <a:p>
            <a:pPr marL="0" indent="0">
              <a:buNone/>
            </a:pPr>
            <a:r>
              <a:rPr lang="en-US" kern="0" dirty="0"/>
              <a:t> </a:t>
            </a:r>
            <a:r>
              <a:rPr lang="en-US" kern="0" dirty="0" smtClean="0"/>
              <a:t>  boater education; presenting an   </a:t>
            </a:r>
          </a:p>
          <a:p>
            <a:pPr marL="0" indent="0">
              <a:buNone/>
            </a:pPr>
            <a:r>
              <a:rPr lang="en-US" kern="0" dirty="0"/>
              <a:t> </a:t>
            </a:r>
            <a:r>
              <a:rPr lang="en-US" kern="0" dirty="0" smtClean="0"/>
              <a:t>  opportunity for…</a:t>
            </a:r>
          </a:p>
          <a:p>
            <a:r>
              <a:rPr lang="en-US" b="1" kern="0" dirty="0" smtClean="0"/>
              <a:t>Flotilla revenue: </a:t>
            </a:r>
            <a:r>
              <a:rPr lang="en-US" kern="0" dirty="0" smtClean="0"/>
              <a:t>Short seminars present the opportunity for revenue growth and that can give us much needed…</a:t>
            </a:r>
          </a:p>
          <a:p>
            <a:r>
              <a:rPr lang="en-US" b="1" kern="0" dirty="0" smtClean="0"/>
              <a:t>Instructor excitement: </a:t>
            </a:r>
            <a:r>
              <a:rPr lang="en-US" kern="0" dirty="0" smtClean="0"/>
              <a:t>New seminars added to Public Education Library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7940474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E4D6-6DB3-475B-9F73-3597F93F5770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i="1" u="sng" kern="0" dirty="0" smtClean="0"/>
              <a:t>Market size example</a:t>
            </a:r>
            <a:endParaRPr lang="en-US" sz="3200" b="1" i="1" u="sng" kern="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1055" y="1417638"/>
            <a:ext cx="7987145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1" kern="0" dirty="0" smtClean="0"/>
              <a:t>Connecticut</a:t>
            </a:r>
          </a:p>
          <a:p>
            <a:r>
              <a:rPr lang="en-US" kern="0" dirty="0" smtClean="0"/>
              <a:t>10,520 State course graduates </a:t>
            </a:r>
          </a:p>
          <a:p>
            <a:pPr marL="0" indent="0">
              <a:buNone/>
            </a:pPr>
            <a:r>
              <a:rPr lang="en-US" kern="0" dirty="0" smtClean="0"/>
              <a:t>   in 2014 alone</a:t>
            </a:r>
          </a:p>
          <a:p>
            <a:pPr lvl="1"/>
            <a:r>
              <a:rPr lang="en-US" kern="0" dirty="0" smtClean="0"/>
              <a:t>1,800 taught by USCG Auxiliary</a:t>
            </a:r>
          </a:p>
          <a:p>
            <a:r>
              <a:rPr lang="en-US" kern="0" dirty="0" smtClean="0"/>
              <a:t>10,778 taught by USCG Auxiliary in past 5 years</a:t>
            </a:r>
          </a:p>
          <a:p>
            <a:r>
              <a:rPr lang="en-US" kern="0" dirty="0" smtClean="0"/>
              <a:t>Natural market for incremental students</a:t>
            </a:r>
          </a:p>
          <a:p>
            <a:pPr marL="0" indent="0">
              <a:buFontTx/>
              <a:buNone/>
            </a:pPr>
            <a:endParaRPr lang="en-US" b="1" kern="0" dirty="0" smtClean="0"/>
          </a:p>
          <a:p>
            <a:pPr marL="0" indent="0">
              <a:buFontTx/>
              <a:buNone/>
            </a:pPr>
            <a:endParaRPr lang="en-US" b="1" kern="0" dirty="0"/>
          </a:p>
        </p:txBody>
      </p:sp>
    </p:spTree>
    <p:extLst>
      <p:ext uri="{BB962C8B-B14F-4D97-AF65-F5344CB8AC3E}">
        <p14:creationId xmlns:p14="http://schemas.microsoft.com/office/powerpoint/2010/main" val="30525273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6629400" cy="1143000"/>
          </a:xfrm>
        </p:spPr>
        <p:txBody>
          <a:bodyPr/>
          <a:lstStyle/>
          <a:p>
            <a:r>
              <a:rPr lang="en-US" sz="3200" b="1" i="1" u="sng" dirty="0" smtClean="0"/>
              <a:t>Why use BS&amp;S chapters?</a:t>
            </a:r>
            <a:endParaRPr lang="en-US" sz="32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495800"/>
          </a:xfrm>
        </p:spPr>
        <p:txBody>
          <a:bodyPr/>
          <a:lstStyle/>
          <a:p>
            <a:r>
              <a:rPr lang="en-US" sz="2800" dirty="0" smtClean="0"/>
              <a:t>We own the material</a:t>
            </a:r>
          </a:p>
          <a:p>
            <a:r>
              <a:rPr lang="en-US" sz="2800" dirty="0" smtClean="0"/>
              <a:t>Current illustrations can be easily updated</a:t>
            </a:r>
          </a:p>
          <a:p>
            <a:r>
              <a:rPr lang="en-US" sz="2800" dirty="0" smtClean="0"/>
              <a:t>Subject matter has proven popularity</a:t>
            </a:r>
          </a:p>
          <a:p>
            <a:r>
              <a:rPr lang="en-US" sz="2800" dirty="0" smtClean="0"/>
              <a:t>The least complicated market entry</a:t>
            </a:r>
          </a:p>
          <a:p>
            <a:pPr lvl="1"/>
            <a:r>
              <a:rPr lang="en-US" sz="2400" dirty="0" smtClean="0"/>
              <a:t>No start-up cost</a:t>
            </a:r>
          </a:p>
          <a:p>
            <a:pPr lvl="1"/>
            <a:r>
              <a:rPr lang="en-US" sz="2400" dirty="0" smtClean="0"/>
              <a:t>Shortest time frame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E235-CE0C-482D-B201-03EA9B66F80A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87620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_SGENE_PRT_Navigate">
  <a:themeElements>
    <a:clrScheme name="">
      <a:dk1>
        <a:srgbClr val="000000"/>
      </a:dk1>
      <a:lt1>
        <a:srgbClr val="DDDDDD"/>
      </a:lt1>
      <a:dk2>
        <a:srgbClr val="000000"/>
      </a:dk2>
      <a:lt2>
        <a:srgbClr val="808080"/>
      </a:lt2>
      <a:accent1>
        <a:srgbClr val="292929"/>
      </a:accent1>
      <a:accent2>
        <a:srgbClr val="0000FF"/>
      </a:accent2>
      <a:accent3>
        <a:srgbClr val="EBEBEB"/>
      </a:accent3>
      <a:accent4>
        <a:srgbClr val="000000"/>
      </a:accent4>
      <a:accent5>
        <a:srgbClr val="ACACAC"/>
      </a:accent5>
      <a:accent6>
        <a:srgbClr val="0000E7"/>
      </a:accent6>
      <a:hlink>
        <a:srgbClr val="0000FF"/>
      </a:hlink>
      <a:folHlink>
        <a:srgbClr val="3333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PPP_SGENE_PRT_Navigate</Template>
  <TotalTime>4476</TotalTime>
  <Words>915</Words>
  <Application>Microsoft Office PowerPoint</Application>
  <PresentationFormat>On-screen Show (4:3)</PresentationFormat>
  <Paragraphs>215</Paragraphs>
  <Slides>27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PPP_SGENE_PRT_Navigate</vt:lpstr>
      <vt:lpstr>Document</vt:lpstr>
      <vt:lpstr>e-Books:  Reaching the incremental boater market</vt:lpstr>
      <vt:lpstr>PowerPoint Presentation</vt:lpstr>
      <vt:lpstr>What is it?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use BS&amp;S chapters?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Ordering e-Book Codes (cont’d)</vt:lpstr>
      <vt:lpstr>Code Administration</vt:lpstr>
      <vt:lpstr>Assigning Codes to Students</vt:lpstr>
      <vt:lpstr>Student Accesses e-Book</vt:lpstr>
      <vt:lpstr>Student Accesses e-Book (cont’d)</vt:lpstr>
      <vt:lpstr>AuxData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</dc:creator>
  <cp:lastModifiedBy>PC</cp:lastModifiedBy>
  <cp:revision>242</cp:revision>
  <cp:lastPrinted>2015-01-14T16:04:20Z</cp:lastPrinted>
  <dcterms:created xsi:type="dcterms:W3CDTF">2012-03-31T17:12:17Z</dcterms:created>
  <dcterms:modified xsi:type="dcterms:W3CDTF">2015-07-01T21:52:20Z</dcterms:modified>
</cp:coreProperties>
</file>